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75" r:id="rId5"/>
    <p:sldId id="262" r:id="rId6"/>
    <p:sldId id="274" r:id="rId7"/>
    <p:sldId id="268" r:id="rId8"/>
    <p:sldId id="269" r:id="rId9"/>
    <p:sldId id="270" r:id="rId10"/>
    <p:sldId id="276" r:id="rId11"/>
    <p:sldId id="264" r:id="rId12"/>
    <p:sldId id="265" r:id="rId13"/>
    <p:sldId id="277" r:id="rId14"/>
    <p:sldId id="278" r:id="rId15"/>
    <p:sldId id="279" r:id="rId16"/>
    <p:sldId id="272" r:id="rId17"/>
    <p:sldId id="280" r:id="rId18"/>
    <p:sldId id="260" r:id="rId19"/>
    <p:sldId id="282" r:id="rId20"/>
    <p:sldId id="283" r:id="rId21"/>
    <p:sldId id="284" r:id="rId22"/>
    <p:sldId id="261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5" r:id="rId31"/>
    <p:sldId id="292" r:id="rId32"/>
    <p:sldId id="293" r:id="rId33"/>
    <p:sldId id="294" r:id="rId34"/>
    <p:sldId id="296" r:id="rId35"/>
    <p:sldId id="300" r:id="rId36"/>
    <p:sldId id="301" r:id="rId37"/>
    <p:sldId id="302" r:id="rId38"/>
    <p:sldId id="297" r:id="rId39"/>
    <p:sldId id="303" r:id="rId40"/>
    <p:sldId id="298" r:id="rId41"/>
    <p:sldId id="299" r:id="rId42"/>
    <p:sldId id="304" r:id="rId43"/>
    <p:sldId id="305" r:id="rId44"/>
    <p:sldId id="309" r:id="rId45"/>
    <p:sldId id="310" r:id="rId46"/>
    <p:sldId id="306" r:id="rId47"/>
    <p:sldId id="307" r:id="rId48"/>
    <p:sldId id="308" r:id="rId49"/>
    <p:sldId id="311" r:id="rId50"/>
    <p:sldId id="312" r:id="rId51"/>
    <p:sldId id="313" r:id="rId52"/>
    <p:sldId id="315" r:id="rId53"/>
    <p:sldId id="316" r:id="rId54"/>
    <p:sldId id="317" r:id="rId55"/>
    <p:sldId id="319" r:id="rId56"/>
    <p:sldId id="318" r:id="rId57"/>
    <p:sldId id="320" r:id="rId58"/>
    <p:sldId id="321" r:id="rId59"/>
    <p:sldId id="322" r:id="rId60"/>
    <p:sldId id="323" r:id="rId61"/>
    <p:sldId id="324" r:id="rId62"/>
    <p:sldId id="325" r:id="rId63"/>
    <p:sldId id="326" r:id="rId64"/>
    <p:sldId id="327" r:id="rId65"/>
    <p:sldId id="328" r:id="rId66"/>
    <p:sldId id="329" r:id="rId67"/>
    <p:sldId id="330" r:id="rId68"/>
    <p:sldId id="331" r:id="rId69"/>
    <p:sldId id="332" r:id="rId70"/>
    <p:sldId id="333" r:id="rId71"/>
    <p:sldId id="334" r:id="rId72"/>
    <p:sldId id="335" r:id="rId73"/>
    <p:sldId id="336" r:id="rId74"/>
    <p:sldId id="337" r:id="rId75"/>
    <p:sldId id="338" r:id="rId76"/>
    <p:sldId id="339" r:id="rId77"/>
    <p:sldId id="340" r:id="rId78"/>
    <p:sldId id="341" r:id="rId79"/>
    <p:sldId id="342" r:id="rId80"/>
    <p:sldId id="343" r:id="rId81"/>
    <p:sldId id="344" r:id="rId82"/>
    <p:sldId id="345" r:id="rId83"/>
    <p:sldId id="346" r:id="rId84"/>
    <p:sldId id="347" r:id="rId8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slide" Target="../slides/slide79.xml"/><Relationship Id="rId3" Type="http://schemas.openxmlformats.org/officeDocument/2006/relationships/slide" Target="../slides/slide18.xml"/><Relationship Id="rId7" Type="http://schemas.openxmlformats.org/officeDocument/2006/relationships/slide" Target="../slides/slide54.xml"/><Relationship Id="rId12" Type="http://schemas.openxmlformats.org/officeDocument/2006/relationships/slide" Target="../slides/slide50.xml"/><Relationship Id="rId2" Type="http://schemas.openxmlformats.org/officeDocument/2006/relationships/slide" Target="../slides/slide11.xml"/><Relationship Id="rId1" Type="http://schemas.openxmlformats.org/officeDocument/2006/relationships/slide" Target="../slides/slide2.xml"/><Relationship Id="rId6" Type="http://schemas.openxmlformats.org/officeDocument/2006/relationships/slide" Target="../slides/slide43.xml"/><Relationship Id="rId11" Type="http://schemas.openxmlformats.org/officeDocument/2006/relationships/slide" Target="../slides/slide67.xml"/><Relationship Id="rId5" Type="http://schemas.openxmlformats.org/officeDocument/2006/relationships/slide" Target="../slides/slide34.xml"/><Relationship Id="rId10" Type="http://schemas.openxmlformats.org/officeDocument/2006/relationships/slide" Target="../slides/slide60.xml"/><Relationship Id="rId4" Type="http://schemas.openxmlformats.org/officeDocument/2006/relationships/slide" Target="../slides/slide26.xml"/><Relationship Id="rId9" Type="http://schemas.openxmlformats.org/officeDocument/2006/relationships/slide" Target="../slides/slide7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494046-0150-474F-B9BC-E825F48304BD}" type="doc">
      <dgm:prSet loTypeId="urn:microsoft.com/office/officeart/2005/8/layout/cycle6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6883DF8-9F54-444B-A521-E4176198B88B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1" action="ppaction://hlinksldjump"/>
            </a:rPr>
            <a:t>январь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A8156499-B10E-439A-9021-A078A49770CF}" type="parTrans" cxnId="{FCF3144A-44D7-4155-B008-A5B676B4821E}">
      <dgm:prSet/>
      <dgm:spPr/>
      <dgm:t>
        <a:bodyPr/>
        <a:lstStyle/>
        <a:p>
          <a:endParaRPr lang="ru-RU"/>
        </a:p>
      </dgm:t>
    </dgm:pt>
    <dgm:pt modelId="{3162D0F7-3515-4763-AC86-101482A4B8B9}" type="sibTrans" cxnId="{FCF3144A-44D7-4155-B008-A5B676B4821E}">
      <dgm:prSet/>
      <dgm:spPr/>
      <dgm:t>
        <a:bodyPr/>
        <a:lstStyle/>
        <a:p>
          <a:endParaRPr lang="ru-RU"/>
        </a:p>
      </dgm:t>
    </dgm:pt>
    <dgm:pt modelId="{CF8B2FC4-FA3D-468B-AEA7-C1A430D530F1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2" action="ppaction://hlinksldjump"/>
            </a:rPr>
            <a:t>февраль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50975DCE-AF32-47E7-B71D-D14195CD1945}" type="parTrans" cxnId="{E6BC2A5A-41CC-4E8D-857E-B8BF21F2DCFC}">
      <dgm:prSet/>
      <dgm:spPr/>
      <dgm:t>
        <a:bodyPr/>
        <a:lstStyle/>
        <a:p>
          <a:endParaRPr lang="ru-RU"/>
        </a:p>
      </dgm:t>
    </dgm:pt>
    <dgm:pt modelId="{E3874F98-FD2E-4CA9-8C7F-31ED5E8D001B}" type="sibTrans" cxnId="{E6BC2A5A-41CC-4E8D-857E-B8BF21F2DCFC}">
      <dgm:prSet/>
      <dgm:spPr/>
      <dgm:t>
        <a:bodyPr/>
        <a:lstStyle/>
        <a:p>
          <a:endParaRPr lang="ru-RU"/>
        </a:p>
      </dgm:t>
    </dgm:pt>
    <dgm:pt modelId="{ACB47206-1957-4C22-8163-784898DE3EF3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3" action="ppaction://hlinksldjump"/>
            </a:rPr>
            <a:t>март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300834C3-54D4-4C81-9E25-E05486E509EF}" type="parTrans" cxnId="{79BD3BED-E354-4633-8B6C-8ED4D1D511E5}">
      <dgm:prSet/>
      <dgm:spPr/>
      <dgm:t>
        <a:bodyPr/>
        <a:lstStyle/>
        <a:p>
          <a:endParaRPr lang="ru-RU"/>
        </a:p>
      </dgm:t>
    </dgm:pt>
    <dgm:pt modelId="{6237DFED-E869-4027-8CFF-BD9A18BDEF0E}" type="sibTrans" cxnId="{79BD3BED-E354-4633-8B6C-8ED4D1D511E5}">
      <dgm:prSet/>
      <dgm:spPr/>
      <dgm:t>
        <a:bodyPr/>
        <a:lstStyle/>
        <a:p>
          <a:endParaRPr lang="ru-RU"/>
        </a:p>
      </dgm:t>
    </dgm:pt>
    <dgm:pt modelId="{D7AFC3C8-8FF4-4025-8B35-B9C98499EA26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4" action="ppaction://hlinksldjump"/>
            </a:rPr>
            <a:t>апрель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EDA497B5-D8CF-4D5D-AB85-1FB84E68FB84}" type="parTrans" cxnId="{E89DBE48-9EB6-4367-A666-3F39A6CBB16A}">
      <dgm:prSet/>
      <dgm:spPr/>
      <dgm:t>
        <a:bodyPr/>
        <a:lstStyle/>
        <a:p>
          <a:endParaRPr lang="ru-RU"/>
        </a:p>
      </dgm:t>
    </dgm:pt>
    <dgm:pt modelId="{607CCAEB-C120-40CF-B093-2D9F20D87654}" type="sibTrans" cxnId="{E89DBE48-9EB6-4367-A666-3F39A6CBB16A}">
      <dgm:prSet/>
      <dgm:spPr/>
      <dgm:t>
        <a:bodyPr/>
        <a:lstStyle/>
        <a:p>
          <a:endParaRPr lang="ru-RU"/>
        </a:p>
      </dgm:t>
    </dgm:pt>
    <dgm:pt modelId="{EF1C2EBA-0AF4-4B7E-A960-5C2FDE9DBE47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5" action="ppaction://hlinksldjump"/>
            </a:rPr>
            <a:t>май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0868D8A6-8564-488D-B0D9-3EE43126D6CA}" type="parTrans" cxnId="{656FFFCF-A0D7-4C69-95C2-0CC5E4F8B51B}">
      <dgm:prSet/>
      <dgm:spPr/>
      <dgm:t>
        <a:bodyPr/>
        <a:lstStyle/>
        <a:p>
          <a:endParaRPr lang="ru-RU"/>
        </a:p>
      </dgm:t>
    </dgm:pt>
    <dgm:pt modelId="{4C3E603E-196E-4ADD-99EA-43D17FA6E6BC}" type="sibTrans" cxnId="{656FFFCF-A0D7-4C69-95C2-0CC5E4F8B51B}">
      <dgm:prSet/>
      <dgm:spPr/>
      <dgm:t>
        <a:bodyPr/>
        <a:lstStyle/>
        <a:p>
          <a:endParaRPr lang="ru-RU"/>
        </a:p>
      </dgm:t>
    </dgm:pt>
    <dgm:pt modelId="{E31456E6-161A-4FFC-96C7-0B6B9CFE5EE3}">
      <dgm:prSet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6" action="ppaction://hlinksldjump"/>
            </a:rPr>
            <a:t>июнь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534C04DC-0BDA-4A05-8404-BC3A249015A8}" type="parTrans" cxnId="{4ABF75EE-8506-4B90-AA83-6B5131A220F9}">
      <dgm:prSet/>
      <dgm:spPr/>
      <dgm:t>
        <a:bodyPr/>
        <a:lstStyle/>
        <a:p>
          <a:endParaRPr lang="ru-RU"/>
        </a:p>
      </dgm:t>
    </dgm:pt>
    <dgm:pt modelId="{57233AB0-F43E-416A-8F95-A9111F343274}" type="sibTrans" cxnId="{4ABF75EE-8506-4B90-AA83-6B5131A220F9}">
      <dgm:prSet/>
      <dgm:spPr/>
      <dgm:t>
        <a:bodyPr/>
        <a:lstStyle/>
        <a:p>
          <a:endParaRPr lang="ru-RU"/>
        </a:p>
      </dgm:t>
    </dgm:pt>
    <dgm:pt modelId="{6ABC822F-C866-4F8F-88D2-DB9081260AB1}">
      <dgm:prSet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7" action="ppaction://hlinksldjump"/>
            </a:rPr>
            <a:t>август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26C64DC1-CD3E-4039-9379-03740DA9D921}" type="parTrans" cxnId="{DBE2E97D-F256-4DD2-9C93-DBEB1E29B88F}">
      <dgm:prSet/>
      <dgm:spPr/>
      <dgm:t>
        <a:bodyPr/>
        <a:lstStyle/>
        <a:p>
          <a:endParaRPr lang="ru-RU"/>
        </a:p>
      </dgm:t>
    </dgm:pt>
    <dgm:pt modelId="{1EB5FE78-21A8-4FAE-A99D-1DA23B2B17B1}" type="sibTrans" cxnId="{DBE2E97D-F256-4DD2-9C93-DBEB1E29B88F}">
      <dgm:prSet/>
      <dgm:spPr/>
      <dgm:t>
        <a:bodyPr/>
        <a:lstStyle/>
        <a:p>
          <a:endParaRPr lang="ru-RU"/>
        </a:p>
      </dgm:t>
    </dgm:pt>
    <dgm:pt modelId="{9B343702-D855-4472-B8CE-0EA55C2495CA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8" action="ppaction://hlinksldjump"/>
            </a:rPr>
            <a:t>декабрь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0E86E507-3B99-43F9-8E22-C4813549D7F4}" type="parTrans" cxnId="{575CACFE-358F-4C4C-A80C-543FC84D0E55}">
      <dgm:prSet/>
      <dgm:spPr/>
      <dgm:t>
        <a:bodyPr/>
        <a:lstStyle/>
        <a:p>
          <a:endParaRPr lang="ru-RU"/>
        </a:p>
      </dgm:t>
    </dgm:pt>
    <dgm:pt modelId="{D38BC1A5-574C-4E6C-8B77-66D31AD5B2BF}" type="sibTrans" cxnId="{575CACFE-358F-4C4C-A80C-543FC84D0E55}">
      <dgm:prSet/>
      <dgm:spPr/>
      <dgm:t>
        <a:bodyPr/>
        <a:lstStyle/>
        <a:p>
          <a:endParaRPr lang="ru-RU"/>
        </a:p>
      </dgm:t>
    </dgm:pt>
    <dgm:pt modelId="{C06FFFCF-80D2-483B-92F1-CFDBD974775E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9" action="ppaction://hlinksldjump"/>
            </a:rPr>
            <a:t>ноябрь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E4E4270B-6931-469F-890B-99FCE648E172}" type="parTrans" cxnId="{384A8E73-1205-4529-B920-105DE0E6F595}">
      <dgm:prSet/>
      <dgm:spPr/>
      <dgm:t>
        <a:bodyPr/>
        <a:lstStyle/>
        <a:p>
          <a:endParaRPr lang="ru-RU"/>
        </a:p>
      </dgm:t>
    </dgm:pt>
    <dgm:pt modelId="{526FC9DD-1A9F-4214-AD2F-1C1110DA8295}" type="sibTrans" cxnId="{384A8E73-1205-4529-B920-105DE0E6F595}">
      <dgm:prSet/>
      <dgm:spPr/>
      <dgm:t>
        <a:bodyPr/>
        <a:lstStyle/>
        <a:p>
          <a:endParaRPr lang="ru-RU"/>
        </a:p>
      </dgm:t>
    </dgm:pt>
    <dgm:pt modelId="{4B796FFB-E18F-4567-BF51-0B32917B2207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10" action="ppaction://hlinksldjump"/>
            </a:rPr>
            <a:t>сентябрь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A02C8453-A192-4BDE-B54E-DC83061F82CC}" type="parTrans" cxnId="{D1B86C42-D465-424E-A23E-22034B4B4E18}">
      <dgm:prSet/>
      <dgm:spPr/>
      <dgm:t>
        <a:bodyPr/>
        <a:lstStyle/>
        <a:p>
          <a:endParaRPr lang="ru-RU"/>
        </a:p>
      </dgm:t>
    </dgm:pt>
    <dgm:pt modelId="{2AB69112-A349-42CA-B747-790B16ECC274}" type="sibTrans" cxnId="{D1B86C42-D465-424E-A23E-22034B4B4E18}">
      <dgm:prSet/>
      <dgm:spPr/>
      <dgm:t>
        <a:bodyPr/>
        <a:lstStyle/>
        <a:p>
          <a:endParaRPr lang="ru-RU"/>
        </a:p>
      </dgm:t>
    </dgm:pt>
    <dgm:pt modelId="{85E3346D-2E9A-4926-A772-96577B762B9A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11" action="ppaction://hlinksldjump"/>
            </a:rPr>
            <a:t>октябрь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923FAD61-6120-4FE9-8884-49ECA1DC94B9}" type="parTrans" cxnId="{7E19AACE-71BA-4B19-9296-D69E91C24183}">
      <dgm:prSet/>
      <dgm:spPr/>
      <dgm:t>
        <a:bodyPr/>
        <a:lstStyle/>
        <a:p>
          <a:endParaRPr lang="ru-RU"/>
        </a:p>
      </dgm:t>
    </dgm:pt>
    <dgm:pt modelId="{32854F6C-1118-4426-AEC5-BB9C9F687140}" type="sibTrans" cxnId="{7E19AACE-71BA-4B19-9296-D69E91C24183}">
      <dgm:prSet/>
      <dgm:spPr/>
      <dgm:t>
        <a:bodyPr/>
        <a:lstStyle/>
        <a:p>
          <a:endParaRPr lang="ru-RU"/>
        </a:p>
      </dgm:t>
    </dgm:pt>
    <dgm:pt modelId="{0F641753-05C5-438E-8B4B-6F4837E9957B}">
      <dgm:prSet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000" dirty="0" smtClean="0">
              <a:latin typeface="Arial" pitchFamily="34" charset="0"/>
              <a:cs typeface="Arial" pitchFamily="34" charset="0"/>
              <a:hlinkClick xmlns:r="http://schemas.openxmlformats.org/officeDocument/2006/relationships" r:id="rId12" action="ppaction://hlinksldjump"/>
            </a:rPr>
            <a:t>июль</a:t>
          </a:r>
          <a:endParaRPr lang="ru-RU" sz="2000" dirty="0">
            <a:latin typeface="Arial" pitchFamily="34" charset="0"/>
            <a:cs typeface="Arial" pitchFamily="34" charset="0"/>
          </a:endParaRPr>
        </a:p>
      </dgm:t>
    </dgm:pt>
    <dgm:pt modelId="{A370C7D4-28D2-4F97-B29F-2F55CE7D6C4C}" type="parTrans" cxnId="{BBAA1FFB-520F-442A-9F49-615681127B6B}">
      <dgm:prSet/>
      <dgm:spPr/>
      <dgm:t>
        <a:bodyPr/>
        <a:lstStyle/>
        <a:p>
          <a:endParaRPr lang="ru-RU"/>
        </a:p>
      </dgm:t>
    </dgm:pt>
    <dgm:pt modelId="{0DB06D08-F36F-469A-AE93-E38587512726}" type="sibTrans" cxnId="{BBAA1FFB-520F-442A-9F49-615681127B6B}">
      <dgm:prSet/>
      <dgm:spPr/>
      <dgm:t>
        <a:bodyPr/>
        <a:lstStyle/>
        <a:p>
          <a:endParaRPr lang="ru-RU"/>
        </a:p>
      </dgm:t>
    </dgm:pt>
    <dgm:pt modelId="{3385544D-3E16-4EE0-B069-156331BB7A4A}" type="pres">
      <dgm:prSet presAssocID="{12494046-0150-474F-B9BC-E825F48304B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2105BA4-3972-458E-A87A-DB5CC8FAA4A6}" type="pres">
      <dgm:prSet presAssocID="{B6883DF8-9F54-444B-A521-E4176198B88B}" presName="node" presStyleLbl="node1" presStyleIdx="0" presStyleCnt="12" custScaleX="1717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0453B2-0038-4DCE-BA59-D09933D204E3}" type="pres">
      <dgm:prSet presAssocID="{B6883DF8-9F54-444B-A521-E4176198B88B}" presName="spNode" presStyleCnt="0"/>
      <dgm:spPr/>
    </dgm:pt>
    <dgm:pt modelId="{8054B511-98E4-4B20-B1E1-DFAE04A6034D}" type="pres">
      <dgm:prSet presAssocID="{3162D0F7-3515-4763-AC86-101482A4B8B9}" presName="sibTrans" presStyleLbl="sibTrans1D1" presStyleIdx="0" presStyleCnt="12"/>
      <dgm:spPr/>
      <dgm:t>
        <a:bodyPr/>
        <a:lstStyle/>
        <a:p>
          <a:endParaRPr lang="ru-RU"/>
        </a:p>
      </dgm:t>
    </dgm:pt>
    <dgm:pt modelId="{E5E267AC-558C-4897-903E-DE786994B36C}" type="pres">
      <dgm:prSet presAssocID="{CF8B2FC4-FA3D-468B-AEA7-C1A430D530F1}" presName="node" presStyleLbl="node1" presStyleIdx="1" presStyleCnt="12" custScaleX="153983" custRadScaleRad="100110" custRadScaleInc="531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F36C12-DF71-4528-81E3-A3659DD07200}" type="pres">
      <dgm:prSet presAssocID="{CF8B2FC4-FA3D-468B-AEA7-C1A430D530F1}" presName="spNode" presStyleCnt="0"/>
      <dgm:spPr/>
    </dgm:pt>
    <dgm:pt modelId="{293B44E7-F05E-41C8-A826-3B25CB68FB4C}" type="pres">
      <dgm:prSet presAssocID="{E3874F98-FD2E-4CA9-8C7F-31ED5E8D001B}" presName="sibTrans" presStyleLbl="sibTrans1D1" presStyleIdx="1" presStyleCnt="12"/>
      <dgm:spPr/>
      <dgm:t>
        <a:bodyPr/>
        <a:lstStyle/>
        <a:p>
          <a:endParaRPr lang="ru-RU"/>
        </a:p>
      </dgm:t>
    </dgm:pt>
    <dgm:pt modelId="{A688FAF5-44B3-4A08-AD5C-700569AD51B4}" type="pres">
      <dgm:prSet presAssocID="{ACB47206-1957-4C22-8163-784898DE3EF3}" presName="node" presStyleLbl="node1" presStyleIdx="2" presStyleCnt="12" custScaleX="1380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49C418-7C71-46EF-823A-F257B0EC9489}" type="pres">
      <dgm:prSet presAssocID="{ACB47206-1957-4C22-8163-784898DE3EF3}" presName="spNode" presStyleCnt="0"/>
      <dgm:spPr/>
    </dgm:pt>
    <dgm:pt modelId="{7B3C879A-76E9-4EDC-9718-DFA34C0A6414}" type="pres">
      <dgm:prSet presAssocID="{6237DFED-E869-4027-8CFF-BD9A18BDEF0E}" presName="sibTrans" presStyleLbl="sibTrans1D1" presStyleIdx="2" presStyleCnt="12"/>
      <dgm:spPr/>
      <dgm:t>
        <a:bodyPr/>
        <a:lstStyle/>
        <a:p>
          <a:endParaRPr lang="ru-RU"/>
        </a:p>
      </dgm:t>
    </dgm:pt>
    <dgm:pt modelId="{9DD566FE-D471-4939-ACA5-3AB3F55A9AC7}" type="pres">
      <dgm:prSet presAssocID="{D7AFC3C8-8FF4-4025-8B35-B9C98499EA26}" presName="node" presStyleLbl="node1" presStyleIdx="3" presStyleCnt="12" custScaleX="1577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61B198-745F-479B-8F56-71B0D12CC97A}" type="pres">
      <dgm:prSet presAssocID="{D7AFC3C8-8FF4-4025-8B35-B9C98499EA26}" presName="spNode" presStyleCnt="0"/>
      <dgm:spPr/>
    </dgm:pt>
    <dgm:pt modelId="{837D079E-803D-4358-8E6D-335D037DA238}" type="pres">
      <dgm:prSet presAssocID="{607CCAEB-C120-40CF-B093-2D9F20D87654}" presName="sibTrans" presStyleLbl="sibTrans1D1" presStyleIdx="3" presStyleCnt="12"/>
      <dgm:spPr/>
      <dgm:t>
        <a:bodyPr/>
        <a:lstStyle/>
        <a:p>
          <a:endParaRPr lang="ru-RU"/>
        </a:p>
      </dgm:t>
    </dgm:pt>
    <dgm:pt modelId="{3914300C-7ACC-4001-95BF-3CD125EA61A4}" type="pres">
      <dgm:prSet presAssocID="{EF1C2EBA-0AF4-4B7E-A960-5C2FDE9DBE47}" presName="node" presStyleLbl="node1" presStyleIdx="4" presStyleCnt="12" custScaleX="1548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02CB3A-9A55-43C7-8306-12DE61E8A898}" type="pres">
      <dgm:prSet presAssocID="{EF1C2EBA-0AF4-4B7E-A960-5C2FDE9DBE47}" presName="spNode" presStyleCnt="0"/>
      <dgm:spPr/>
    </dgm:pt>
    <dgm:pt modelId="{126C16AE-40C7-4874-AFDE-1637C4CFE312}" type="pres">
      <dgm:prSet presAssocID="{4C3E603E-196E-4ADD-99EA-43D17FA6E6BC}" presName="sibTrans" presStyleLbl="sibTrans1D1" presStyleIdx="4" presStyleCnt="12"/>
      <dgm:spPr/>
      <dgm:t>
        <a:bodyPr/>
        <a:lstStyle/>
        <a:p>
          <a:endParaRPr lang="ru-RU"/>
        </a:p>
      </dgm:t>
    </dgm:pt>
    <dgm:pt modelId="{3072930B-730F-4B6E-B3FE-769DB1906B43}" type="pres">
      <dgm:prSet presAssocID="{E31456E6-161A-4FFC-96C7-0B6B9CFE5EE3}" presName="node" presStyleLbl="node1" presStyleIdx="5" presStyleCnt="12" custScaleX="165946" custRadScaleRad="103539" custRadScaleInc="-35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011ED7-0326-4F02-827F-0BAD198DAFA6}" type="pres">
      <dgm:prSet presAssocID="{E31456E6-161A-4FFC-96C7-0B6B9CFE5EE3}" presName="spNode" presStyleCnt="0"/>
      <dgm:spPr/>
    </dgm:pt>
    <dgm:pt modelId="{054C2589-F7B3-4024-9A50-E04F254A6BD4}" type="pres">
      <dgm:prSet presAssocID="{57233AB0-F43E-416A-8F95-A9111F343274}" presName="sibTrans" presStyleLbl="sibTrans1D1" presStyleIdx="5" presStyleCnt="12"/>
      <dgm:spPr/>
      <dgm:t>
        <a:bodyPr/>
        <a:lstStyle/>
        <a:p>
          <a:endParaRPr lang="ru-RU"/>
        </a:p>
      </dgm:t>
    </dgm:pt>
    <dgm:pt modelId="{A25C8B07-8314-4AC9-B2FA-7E9D9D57E81E}" type="pres">
      <dgm:prSet presAssocID="{0F641753-05C5-438E-8B4B-6F4837E9957B}" presName="node" presStyleLbl="node1" presStyleIdx="6" presStyleCnt="12" custScaleX="1505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7BF084-7F8C-4B5E-8F68-5CD21425E81A}" type="pres">
      <dgm:prSet presAssocID="{0F641753-05C5-438E-8B4B-6F4837E9957B}" presName="spNode" presStyleCnt="0"/>
      <dgm:spPr/>
    </dgm:pt>
    <dgm:pt modelId="{C516B05E-A3B9-409C-964D-8A3121BFEBC1}" type="pres">
      <dgm:prSet presAssocID="{0DB06D08-F36F-469A-AE93-E38587512726}" presName="sibTrans" presStyleLbl="sibTrans1D1" presStyleIdx="6" presStyleCnt="12"/>
      <dgm:spPr/>
      <dgm:t>
        <a:bodyPr/>
        <a:lstStyle/>
        <a:p>
          <a:endParaRPr lang="ru-RU"/>
        </a:p>
      </dgm:t>
    </dgm:pt>
    <dgm:pt modelId="{AA374454-0839-41F1-B434-620372C4AC4C}" type="pres">
      <dgm:prSet presAssocID="{6ABC822F-C866-4F8F-88D2-DB9081260AB1}" presName="node" presStyleLbl="node1" presStyleIdx="7" presStyleCnt="12" custScaleX="168287" custRadScaleRad="100222" custRadScaleInc="34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BB9186-64CF-4254-9096-9C267A614FFC}" type="pres">
      <dgm:prSet presAssocID="{6ABC822F-C866-4F8F-88D2-DB9081260AB1}" presName="spNode" presStyleCnt="0"/>
      <dgm:spPr/>
    </dgm:pt>
    <dgm:pt modelId="{F5892A1D-60B8-41D3-9817-5A65912164E7}" type="pres">
      <dgm:prSet presAssocID="{1EB5FE78-21A8-4FAE-A99D-1DA23B2B17B1}" presName="sibTrans" presStyleLbl="sibTrans1D1" presStyleIdx="7" presStyleCnt="12"/>
      <dgm:spPr/>
      <dgm:t>
        <a:bodyPr/>
        <a:lstStyle/>
        <a:p>
          <a:endParaRPr lang="ru-RU"/>
        </a:p>
      </dgm:t>
    </dgm:pt>
    <dgm:pt modelId="{4465CA1E-3D51-4210-9DC1-03182092E1E5}" type="pres">
      <dgm:prSet presAssocID="{4B796FFB-E18F-4567-BF51-0B32917B2207}" presName="node" presStyleLbl="node1" presStyleIdx="8" presStyleCnt="12" custScaleX="1842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F9AA0E-6C27-4898-8642-6C38F1103564}" type="pres">
      <dgm:prSet presAssocID="{4B796FFB-E18F-4567-BF51-0B32917B2207}" presName="spNode" presStyleCnt="0"/>
      <dgm:spPr/>
    </dgm:pt>
    <dgm:pt modelId="{D7476F24-9413-47A2-8FE9-EA286E0AC7DD}" type="pres">
      <dgm:prSet presAssocID="{2AB69112-A349-42CA-B747-790B16ECC274}" presName="sibTrans" presStyleLbl="sibTrans1D1" presStyleIdx="8" presStyleCnt="12"/>
      <dgm:spPr/>
      <dgm:t>
        <a:bodyPr/>
        <a:lstStyle/>
        <a:p>
          <a:endParaRPr lang="ru-RU"/>
        </a:p>
      </dgm:t>
    </dgm:pt>
    <dgm:pt modelId="{8ADFB3B6-3924-482F-A427-4522449B17D1}" type="pres">
      <dgm:prSet presAssocID="{85E3346D-2E9A-4926-A772-96577B762B9A}" presName="node" presStyleLbl="node1" presStyleIdx="9" presStyleCnt="12" custScaleX="1423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8F9764-C3D7-4F97-8C98-C88B0E384A88}" type="pres">
      <dgm:prSet presAssocID="{85E3346D-2E9A-4926-A772-96577B762B9A}" presName="spNode" presStyleCnt="0"/>
      <dgm:spPr/>
    </dgm:pt>
    <dgm:pt modelId="{1D8908DD-0EF9-4F04-BB62-D90910CB247F}" type="pres">
      <dgm:prSet presAssocID="{32854F6C-1118-4426-AEC5-BB9C9F687140}" presName="sibTrans" presStyleLbl="sibTrans1D1" presStyleIdx="9" presStyleCnt="12"/>
      <dgm:spPr/>
      <dgm:t>
        <a:bodyPr/>
        <a:lstStyle/>
        <a:p>
          <a:endParaRPr lang="ru-RU"/>
        </a:p>
      </dgm:t>
    </dgm:pt>
    <dgm:pt modelId="{319140D8-5950-41A7-B0D3-C19DD0720B74}" type="pres">
      <dgm:prSet presAssocID="{C06FFFCF-80D2-483B-92F1-CFDBD974775E}" presName="node" presStyleLbl="node1" presStyleIdx="10" presStyleCnt="12" custScaleX="1381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D3777F-4E7C-45CF-B0CD-92DC8B6308B3}" type="pres">
      <dgm:prSet presAssocID="{C06FFFCF-80D2-483B-92F1-CFDBD974775E}" presName="spNode" presStyleCnt="0"/>
      <dgm:spPr/>
    </dgm:pt>
    <dgm:pt modelId="{B20F03A1-80D5-43FF-972B-7FA39D594F84}" type="pres">
      <dgm:prSet presAssocID="{526FC9DD-1A9F-4214-AD2F-1C1110DA8295}" presName="sibTrans" presStyleLbl="sibTrans1D1" presStyleIdx="10" presStyleCnt="12"/>
      <dgm:spPr/>
      <dgm:t>
        <a:bodyPr/>
        <a:lstStyle/>
        <a:p>
          <a:endParaRPr lang="ru-RU"/>
        </a:p>
      </dgm:t>
    </dgm:pt>
    <dgm:pt modelId="{4B6CF079-35FB-4D68-9B6D-A619279D319C}" type="pres">
      <dgm:prSet presAssocID="{9B343702-D855-4472-B8CE-0EA55C2495CA}" presName="node" presStyleLbl="node1" presStyleIdx="11" presStyleCnt="12" custScaleX="139042" custRadScaleRad="100110" custRadScaleInc="-531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F72669-92D4-4BC3-8815-C1DC400335EC}" type="pres">
      <dgm:prSet presAssocID="{9B343702-D855-4472-B8CE-0EA55C2495CA}" presName="spNode" presStyleCnt="0"/>
      <dgm:spPr/>
    </dgm:pt>
    <dgm:pt modelId="{AEA03588-4918-4802-862E-88660BBB9D38}" type="pres">
      <dgm:prSet presAssocID="{D38BC1A5-574C-4E6C-8B77-66D31AD5B2BF}" presName="sibTrans" presStyleLbl="sibTrans1D1" presStyleIdx="11" presStyleCnt="12"/>
      <dgm:spPr/>
      <dgm:t>
        <a:bodyPr/>
        <a:lstStyle/>
        <a:p>
          <a:endParaRPr lang="ru-RU"/>
        </a:p>
      </dgm:t>
    </dgm:pt>
  </dgm:ptLst>
  <dgm:cxnLst>
    <dgm:cxn modelId="{F28CEA94-A2A9-45FF-8950-965A85A194C5}" type="presOf" srcId="{E3874F98-FD2E-4CA9-8C7F-31ED5E8D001B}" destId="{293B44E7-F05E-41C8-A826-3B25CB68FB4C}" srcOrd="0" destOrd="0" presId="urn:microsoft.com/office/officeart/2005/8/layout/cycle6"/>
    <dgm:cxn modelId="{E518C03B-ABDF-46FA-8565-EAE033D71DE3}" type="presOf" srcId="{4B796FFB-E18F-4567-BF51-0B32917B2207}" destId="{4465CA1E-3D51-4210-9DC1-03182092E1E5}" srcOrd="0" destOrd="0" presId="urn:microsoft.com/office/officeart/2005/8/layout/cycle6"/>
    <dgm:cxn modelId="{BB10B616-7EC6-4625-9237-C2285D959079}" type="presOf" srcId="{ACB47206-1957-4C22-8163-784898DE3EF3}" destId="{A688FAF5-44B3-4A08-AD5C-700569AD51B4}" srcOrd="0" destOrd="0" presId="urn:microsoft.com/office/officeart/2005/8/layout/cycle6"/>
    <dgm:cxn modelId="{2B2B1069-4F8E-4BD8-B55A-93A1D389233B}" type="presOf" srcId="{6237DFED-E869-4027-8CFF-BD9A18BDEF0E}" destId="{7B3C879A-76E9-4EDC-9718-DFA34C0A6414}" srcOrd="0" destOrd="0" presId="urn:microsoft.com/office/officeart/2005/8/layout/cycle6"/>
    <dgm:cxn modelId="{A3D72531-BAC4-4963-8AE6-AA4E40AE3692}" type="presOf" srcId="{85E3346D-2E9A-4926-A772-96577B762B9A}" destId="{8ADFB3B6-3924-482F-A427-4522449B17D1}" srcOrd="0" destOrd="0" presId="urn:microsoft.com/office/officeart/2005/8/layout/cycle6"/>
    <dgm:cxn modelId="{19B19145-B1B9-4D10-A7DB-9D0032DFD116}" type="presOf" srcId="{57233AB0-F43E-416A-8F95-A9111F343274}" destId="{054C2589-F7B3-4024-9A50-E04F254A6BD4}" srcOrd="0" destOrd="0" presId="urn:microsoft.com/office/officeart/2005/8/layout/cycle6"/>
    <dgm:cxn modelId="{8BE50E9F-D22D-432C-8E06-CC1A06FB55D1}" type="presOf" srcId="{4C3E603E-196E-4ADD-99EA-43D17FA6E6BC}" destId="{126C16AE-40C7-4874-AFDE-1637C4CFE312}" srcOrd="0" destOrd="0" presId="urn:microsoft.com/office/officeart/2005/8/layout/cycle6"/>
    <dgm:cxn modelId="{B0CC84C1-7991-4399-949F-5567BB1F2CBC}" type="presOf" srcId="{32854F6C-1118-4426-AEC5-BB9C9F687140}" destId="{1D8908DD-0EF9-4F04-BB62-D90910CB247F}" srcOrd="0" destOrd="0" presId="urn:microsoft.com/office/officeart/2005/8/layout/cycle6"/>
    <dgm:cxn modelId="{656FFFCF-A0D7-4C69-95C2-0CC5E4F8B51B}" srcId="{12494046-0150-474F-B9BC-E825F48304BD}" destId="{EF1C2EBA-0AF4-4B7E-A960-5C2FDE9DBE47}" srcOrd="4" destOrd="0" parTransId="{0868D8A6-8564-488D-B0D9-3EE43126D6CA}" sibTransId="{4C3E603E-196E-4ADD-99EA-43D17FA6E6BC}"/>
    <dgm:cxn modelId="{056B750A-551E-4BE8-9180-27DBCB85E931}" type="presOf" srcId="{0F641753-05C5-438E-8B4B-6F4837E9957B}" destId="{A25C8B07-8314-4AC9-B2FA-7E9D9D57E81E}" srcOrd="0" destOrd="0" presId="urn:microsoft.com/office/officeart/2005/8/layout/cycle6"/>
    <dgm:cxn modelId="{BBAA1FFB-520F-442A-9F49-615681127B6B}" srcId="{12494046-0150-474F-B9BC-E825F48304BD}" destId="{0F641753-05C5-438E-8B4B-6F4837E9957B}" srcOrd="6" destOrd="0" parTransId="{A370C7D4-28D2-4F97-B29F-2F55CE7D6C4C}" sibTransId="{0DB06D08-F36F-469A-AE93-E38587512726}"/>
    <dgm:cxn modelId="{C2C931C1-8C16-486B-A81C-A21FBE451365}" type="presOf" srcId="{1EB5FE78-21A8-4FAE-A99D-1DA23B2B17B1}" destId="{F5892A1D-60B8-41D3-9817-5A65912164E7}" srcOrd="0" destOrd="0" presId="urn:microsoft.com/office/officeart/2005/8/layout/cycle6"/>
    <dgm:cxn modelId="{202031A1-0CF3-4C8D-BFA5-34AE5F8ECC45}" type="presOf" srcId="{12494046-0150-474F-B9BC-E825F48304BD}" destId="{3385544D-3E16-4EE0-B069-156331BB7A4A}" srcOrd="0" destOrd="0" presId="urn:microsoft.com/office/officeart/2005/8/layout/cycle6"/>
    <dgm:cxn modelId="{79BD3BED-E354-4633-8B6C-8ED4D1D511E5}" srcId="{12494046-0150-474F-B9BC-E825F48304BD}" destId="{ACB47206-1957-4C22-8163-784898DE3EF3}" srcOrd="2" destOrd="0" parTransId="{300834C3-54D4-4C81-9E25-E05486E509EF}" sibTransId="{6237DFED-E869-4027-8CFF-BD9A18BDEF0E}"/>
    <dgm:cxn modelId="{3D1953EE-251A-43E3-AFA9-EB5143B3F3DC}" type="presOf" srcId="{6ABC822F-C866-4F8F-88D2-DB9081260AB1}" destId="{AA374454-0839-41F1-B434-620372C4AC4C}" srcOrd="0" destOrd="0" presId="urn:microsoft.com/office/officeart/2005/8/layout/cycle6"/>
    <dgm:cxn modelId="{7E19AACE-71BA-4B19-9296-D69E91C24183}" srcId="{12494046-0150-474F-B9BC-E825F48304BD}" destId="{85E3346D-2E9A-4926-A772-96577B762B9A}" srcOrd="9" destOrd="0" parTransId="{923FAD61-6120-4FE9-8884-49ECA1DC94B9}" sibTransId="{32854F6C-1118-4426-AEC5-BB9C9F687140}"/>
    <dgm:cxn modelId="{368F7FF3-94A6-4659-B5BD-08AE78896FD5}" type="presOf" srcId="{9B343702-D855-4472-B8CE-0EA55C2495CA}" destId="{4B6CF079-35FB-4D68-9B6D-A619279D319C}" srcOrd="0" destOrd="0" presId="urn:microsoft.com/office/officeart/2005/8/layout/cycle6"/>
    <dgm:cxn modelId="{FCF3144A-44D7-4155-B008-A5B676B4821E}" srcId="{12494046-0150-474F-B9BC-E825F48304BD}" destId="{B6883DF8-9F54-444B-A521-E4176198B88B}" srcOrd="0" destOrd="0" parTransId="{A8156499-B10E-439A-9021-A078A49770CF}" sibTransId="{3162D0F7-3515-4763-AC86-101482A4B8B9}"/>
    <dgm:cxn modelId="{DBE2E97D-F256-4DD2-9C93-DBEB1E29B88F}" srcId="{12494046-0150-474F-B9BC-E825F48304BD}" destId="{6ABC822F-C866-4F8F-88D2-DB9081260AB1}" srcOrd="7" destOrd="0" parTransId="{26C64DC1-CD3E-4039-9379-03740DA9D921}" sibTransId="{1EB5FE78-21A8-4FAE-A99D-1DA23B2B17B1}"/>
    <dgm:cxn modelId="{E6BC2A5A-41CC-4E8D-857E-B8BF21F2DCFC}" srcId="{12494046-0150-474F-B9BC-E825F48304BD}" destId="{CF8B2FC4-FA3D-468B-AEA7-C1A430D530F1}" srcOrd="1" destOrd="0" parTransId="{50975DCE-AF32-47E7-B71D-D14195CD1945}" sibTransId="{E3874F98-FD2E-4CA9-8C7F-31ED5E8D001B}"/>
    <dgm:cxn modelId="{575CACFE-358F-4C4C-A80C-543FC84D0E55}" srcId="{12494046-0150-474F-B9BC-E825F48304BD}" destId="{9B343702-D855-4472-B8CE-0EA55C2495CA}" srcOrd="11" destOrd="0" parTransId="{0E86E507-3B99-43F9-8E22-C4813549D7F4}" sibTransId="{D38BC1A5-574C-4E6C-8B77-66D31AD5B2BF}"/>
    <dgm:cxn modelId="{D1B86C42-D465-424E-A23E-22034B4B4E18}" srcId="{12494046-0150-474F-B9BC-E825F48304BD}" destId="{4B796FFB-E18F-4567-BF51-0B32917B2207}" srcOrd="8" destOrd="0" parTransId="{A02C8453-A192-4BDE-B54E-DC83061F82CC}" sibTransId="{2AB69112-A349-42CA-B747-790B16ECC274}"/>
    <dgm:cxn modelId="{265A018F-BA9A-4716-B115-7A700594A135}" type="presOf" srcId="{E31456E6-161A-4FFC-96C7-0B6B9CFE5EE3}" destId="{3072930B-730F-4B6E-B3FE-769DB1906B43}" srcOrd="0" destOrd="0" presId="urn:microsoft.com/office/officeart/2005/8/layout/cycle6"/>
    <dgm:cxn modelId="{BFA748EF-2C0B-4E86-B1C1-0585C49ACDA9}" type="presOf" srcId="{2AB69112-A349-42CA-B747-790B16ECC274}" destId="{D7476F24-9413-47A2-8FE9-EA286E0AC7DD}" srcOrd="0" destOrd="0" presId="urn:microsoft.com/office/officeart/2005/8/layout/cycle6"/>
    <dgm:cxn modelId="{380B891F-2B59-44C9-8F18-F456C74069A4}" type="presOf" srcId="{D7AFC3C8-8FF4-4025-8B35-B9C98499EA26}" destId="{9DD566FE-D471-4939-ACA5-3AB3F55A9AC7}" srcOrd="0" destOrd="0" presId="urn:microsoft.com/office/officeart/2005/8/layout/cycle6"/>
    <dgm:cxn modelId="{DA693F25-72E0-42FF-BCF6-9DEF399D4B23}" type="presOf" srcId="{CF8B2FC4-FA3D-468B-AEA7-C1A430D530F1}" destId="{E5E267AC-558C-4897-903E-DE786994B36C}" srcOrd="0" destOrd="0" presId="urn:microsoft.com/office/officeart/2005/8/layout/cycle6"/>
    <dgm:cxn modelId="{8B840C1C-5F27-49B6-ADA3-8B493D3CA798}" type="presOf" srcId="{607CCAEB-C120-40CF-B093-2D9F20D87654}" destId="{837D079E-803D-4358-8E6D-335D037DA238}" srcOrd="0" destOrd="0" presId="urn:microsoft.com/office/officeart/2005/8/layout/cycle6"/>
    <dgm:cxn modelId="{48191DBA-6339-44B6-ACF5-9936DA1C9E0C}" type="presOf" srcId="{526FC9DD-1A9F-4214-AD2F-1C1110DA8295}" destId="{B20F03A1-80D5-43FF-972B-7FA39D594F84}" srcOrd="0" destOrd="0" presId="urn:microsoft.com/office/officeart/2005/8/layout/cycle6"/>
    <dgm:cxn modelId="{3F33044C-7F86-4B44-A1D2-4261B47E327B}" type="presOf" srcId="{EF1C2EBA-0AF4-4B7E-A960-5C2FDE9DBE47}" destId="{3914300C-7ACC-4001-95BF-3CD125EA61A4}" srcOrd="0" destOrd="0" presId="urn:microsoft.com/office/officeart/2005/8/layout/cycle6"/>
    <dgm:cxn modelId="{384A8E73-1205-4529-B920-105DE0E6F595}" srcId="{12494046-0150-474F-B9BC-E825F48304BD}" destId="{C06FFFCF-80D2-483B-92F1-CFDBD974775E}" srcOrd="10" destOrd="0" parTransId="{E4E4270B-6931-469F-890B-99FCE648E172}" sibTransId="{526FC9DD-1A9F-4214-AD2F-1C1110DA8295}"/>
    <dgm:cxn modelId="{4ABF75EE-8506-4B90-AA83-6B5131A220F9}" srcId="{12494046-0150-474F-B9BC-E825F48304BD}" destId="{E31456E6-161A-4FFC-96C7-0B6B9CFE5EE3}" srcOrd="5" destOrd="0" parTransId="{534C04DC-0BDA-4A05-8404-BC3A249015A8}" sibTransId="{57233AB0-F43E-416A-8F95-A9111F343274}"/>
    <dgm:cxn modelId="{C2776337-B9FF-4C24-A09E-F41C36BFCFF6}" type="presOf" srcId="{C06FFFCF-80D2-483B-92F1-CFDBD974775E}" destId="{319140D8-5950-41A7-B0D3-C19DD0720B74}" srcOrd="0" destOrd="0" presId="urn:microsoft.com/office/officeart/2005/8/layout/cycle6"/>
    <dgm:cxn modelId="{48860380-136B-45BD-A95C-4FA58CC9AFDF}" type="presOf" srcId="{3162D0F7-3515-4763-AC86-101482A4B8B9}" destId="{8054B511-98E4-4B20-B1E1-DFAE04A6034D}" srcOrd="0" destOrd="0" presId="urn:microsoft.com/office/officeart/2005/8/layout/cycle6"/>
    <dgm:cxn modelId="{E89DBE48-9EB6-4367-A666-3F39A6CBB16A}" srcId="{12494046-0150-474F-B9BC-E825F48304BD}" destId="{D7AFC3C8-8FF4-4025-8B35-B9C98499EA26}" srcOrd="3" destOrd="0" parTransId="{EDA497B5-D8CF-4D5D-AB85-1FB84E68FB84}" sibTransId="{607CCAEB-C120-40CF-B093-2D9F20D87654}"/>
    <dgm:cxn modelId="{D0638521-1961-4341-A09A-172B53CFBD7E}" type="presOf" srcId="{B6883DF8-9F54-444B-A521-E4176198B88B}" destId="{02105BA4-3972-458E-A87A-DB5CC8FAA4A6}" srcOrd="0" destOrd="0" presId="urn:microsoft.com/office/officeart/2005/8/layout/cycle6"/>
    <dgm:cxn modelId="{FF970283-E989-4C07-995B-607B26F4AEC7}" type="presOf" srcId="{D38BC1A5-574C-4E6C-8B77-66D31AD5B2BF}" destId="{AEA03588-4918-4802-862E-88660BBB9D38}" srcOrd="0" destOrd="0" presId="urn:microsoft.com/office/officeart/2005/8/layout/cycle6"/>
    <dgm:cxn modelId="{430115B1-9249-4419-A540-92EC17105236}" type="presOf" srcId="{0DB06D08-F36F-469A-AE93-E38587512726}" destId="{C516B05E-A3B9-409C-964D-8A3121BFEBC1}" srcOrd="0" destOrd="0" presId="urn:microsoft.com/office/officeart/2005/8/layout/cycle6"/>
    <dgm:cxn modelId="{26CF897B-9472-469E-BE23-C10695EAEDF9}" type="presParOf" srcId="{3385544D-3E16-4EE0-B069-156331BB7A4A}" destId="{02105BA4-3972-458E-A87A-DB5CC8FAA4A6}" srcOrd="0" destOrd="0" presId="urn:microsoft.com/office/officeart/2005/8/layout/cycle6"/>
    <dgm:cxn modelId="{753CB6F1-0D5B-49D4-9E33-5C28E611716B}" type="presParOf" srcId="{3385544D-3E16-4EE0-B069-156331BB7A4A}" destId="{C20453B2-0038-4DCE-BA59-D09933D204E3}" srcOrd="1" destOrd="0" presId="urn:microsoft.com/office/officeart/2005/8/layout/cycle6"/>
    <dgm:cxn modelId="{02AB1C4D-909E-4F13-AE47-E40590065D16}" type="presParOf" srcId="{3385544D-3E16-4EE0-B069-156331BB7A4A}" destId="{8054B511-98E4-4B20-B1E1-DFAE04A6034D}" srcOrd="2" destOrd="0" presId="urn:microsoft.com/office/officeart/2005/8/layout/cycle6"/>
    <dgm:cxn modelId="{802AE2ED-E381-4007-959D-CE5CB93D5DF0}" type="presParOf" srcId="{3385544D-3E16-4EE0-B069-156331BB7A4A}" destId="{E5E267AC-558C-4897-903E-DE786994B36C}" srcOrd="3" destOrd="0" presId="urn:microsoft.com/office/officeart/2005/8/layout/cycle6"/>
    <dgm:cxn modelId="{FEEE9FF5-4A2A-416A-A45F-FBD816A5C932}" type="presParOf" srcId="{3385544D-3E16-4EE0-B069-156331BB7A4A}" destId="{52F36C12-DF71-4528-81E3-A3659DD07200}" srcOrd="4" destOrd="0" presId="urn:microsoft.com/office/officeart/2005/8/layout/cycle6"/>
    <dgm:cxn modelId="{0F3EBB31-157E-4850-AB48-811387C31964}" type="presParOf" srcId="{3385544D-3E16-4EE0-B069-156331BB7A4A}" destId="{293B44E7-F05E-41C8-A826-3B25CB68FB4C}" srcOrd="5" destOrd="0" presId="urn:microsoft.com/office/officeart/2005/8/layout/cycle6"/>
    <dgm:cxn modelId="{57BA7EE6-FB33-4300-8391-D1E4556205C4}" type="presParOf" srcId="{3385544D-3E16-4EE0-B069-156331BB7A4A}" destId="{A688FAF5-44B3-4A08-AD5C-700569AD51B4}" srcOrd="6" destOrd="0" presId="urn:microsoft.com/office/officeart/2005/8/layout/cycle6"/>
    <dgm:cxn modelId="{1FEAB717-4C8E-4821-B111-8E3AF1848ABE}" type="presParOf" srcId="{3385544D-3E16-4EE0-B069-156331BB7A4A}" destId="{5E49C418-7C71-46EF-823A-F257B0EC9489}" srcOrd="7" destOrd="0" presId="urn:microsoft.com/office/officeart/2005/8/layout/cycle6"/>
    <dgm:cxn modelId="{95E11BEF-1F55-492C-99FB-D10997F9644C}" type="presParOf" srcId="{3385544D-3E16-4EE0-B069-156331BB7A4A}" destId="{7B3C879A-76E9-4EDC-9718-DFA34C0A6414}" srcOrd="8" destOrd="0" presId="urn:microsoft.com/office/officeart/2005/8/layout/cycle6"/>
    <dgm:cxn modelId="{9E6C5412-0DC1-4FDB-A88B-B278874F8D78}" type="presParOf" srcId="{3385544D-3E16-4EE0-B069-156331BB7A4A}" destId="{9DD566FE-D471-4939-ACA5-3AB3F55A9AC7}" srcOrd="9" destOrd="0" presId="urn:microsoft.com/office/officeart/2005/8/layout/cycle6"/>
    <dgm:cxn modelId="{F0BBF421-52F3-4BA1-A020-6A10603C9C21}" type="presParOf" srcId="{3385544D-3E16-4EE0-B069-156331BB7A4A}" destId="{2F61B198-745F-479B-8F56-71B0D12CC97A}" srcOrd="10" destOrd="0" presId="urn:microsoft.com/office/officeart/2005/8/layout/cycle6"/>
    <dgm:cxn modelId="{F82A05C0-E058-4A2A-8372-8D303AA70C83}" type="presParOf" srcId="{3385544D-3E16-4EE0-B069-156331BB7A4A}" destId="{837D079E-803D-4358-8E6D-335D037DA238}" srcOrd="11" destOrd="0" presId="urn:microsoft.com/office/officeart/2005/8/layout/cycle6"/>
    <dgm:cxn modelId="{B73EBFD6-13C5-4D56-936A-5F962885E8D4}" type="presParOf" srcId="{3385544D-3E16-4EE0-B069-156331BB7A4A}" destId="{3914300C-7ACC-4001-95BF-3CD125EA61A4}" srcOrd="12" destOrd="0" presId="urn:microsoft.com/office/officeart/2005/8/layout/cycle6"/>
    <dgm:cxn modelId="{FABE22AA-F8DE-48B5-8722-CB549547EE57}" type="presParOf" srcId="{3385544D-3E16-4EE0-B069-156331BB7A4A}" destId="{5502CB3A-9A55-43C7-8306-12DE61E8A898}" srcOrd="13" destOrd="0" presId="urn:microsoft.com/office/officeart/2005/8/layout/cycle6"/>
    <dgm:cxn modelId="{30CD237B-7AB8-400B-A0C0-2C067657D10C}" type="presParOf" srcId="{3385544D-3E16-4EE0-B069-156331BB7A4A}" destId="{126C16AE-40C7-4874-AFDE-1637C4CFE312}" srcOrd="14" destOrd="0" presId="urn:microsoft.com/office/officeart/2005/8/layout/cycle6"/>
    <dgm:cxn modelId="{3FD1D2EE-0D61-4ABE-AFED-9FB131DD7FA3}" type="presParOf" srcId="{3385544D-3E16-4EE0-B069-156331BB7A4A}" destId="{3072930B-730F-4B6E-B3FE-769DB1906B43}" srcOrd="15" destOrd="0" presId="urn:microsoft.com/office/officeart/2005/8/layout/cycle6"/>
    <dgm:cxn modelId="{8D14AD02-5B6A-4628-AD18-3009097BB5BC}" type="presParOf" srcId="{3385544D-3E16-4EE0-B069-156331BB7A4A}" destId="{AF011ED7-0326-4F02-827F-0BAD198DAFA6}" srcOrd="16" destOrd="0" presId="urn:microsoft.com/office/officeart/2005/8/layout/cycle6"/>
    <dgm:cxn modelId="{32C30F8F-F767-4688-9B1C-EFA6073B242A}" type="presParOf" srcId="{3385544D-3E16-4EE0-B069-156331BB7A4A}" destId="{054C2589-F7B3-4024-9A50-E04F254A6BD4}" srcOrd="17" destOrd="0" presId="urn:microsoft.com/office/officeart/2005/8/layout/cycle6"/>
    <dgm:cxn modelId="{7A19AC89-F46A-4247-A956-B2C31250D861}" type="presParOf" srcId="{3385544D-3E16-4EE0-B069-156331BB7A4A}" destId="{A25C8B07-8314-4AC9-B2FA-7E9D9D57E81E}" srcOrd="18" destOrd="0" presId="urn:microsoft.com/office/officeart/2005/8/layout/cycle6"/>
    <dgm:cxn modelId="{0E3E51C9-BEE3-4293-BD33-A23C6FD25C9E}" type="presParOf" srcId="{3385544D-3E16-4EE0-B069-156331BB7A4A}" destId="{5F7BF084-7F8C-4B5E-8F68-5CD21425E81A}" srcOrd="19" destOrd="0" presId="urn:microsoft.com/office/officeart/2005/8/layout/cycle6"/>
    <dgm:cxn modelId="{5B8B4CA9-6E16-44ED-A060-9000C1DC660E}" type="presParOf" srcId="{3385544D-3E16-4EE0-B069-156331BB7A4A}" destId="{C516B05E-A3B9-409C-964D-8A3121BFEBC1}" srcOrd="20" destOrd="0" presId="urn:microsoft.com/office/officeart/2005/8/layout/cycle6"/>
    <dgm:cxn modelId="{77A2D135-C7B7-44B0-AF67-6CAA59D07BFB}" type="presParOf" srcId="{3385544D-3E16-4EE0-B069-156331BB7A4A}" destId="{AA374454-0839-41F1-B434-620372C4AC4C}" srcOrd="21" destOrd="0" presId="urn:microsoft.com/office/officeart/2005/8/layout/cycle6"/>
    <dgm:cxn modelId="{BB358F86-04C9-4B43-8595-B33A2A809E9B}" type="presParOf" srcId="{3385544D-3E16-4EE0-B069-156331BB7A4A}" destId="{30BB9186-64CF-4254-9096-9C267A614FFC}" srcOrd="22" destOrd="0" presId="urn:microsoft.com/office/officeart/2005/8/layout/cycle6"/>
    <dgm:cxn modelId="{841DE3DD-4FEE-4B2C-92A1-78D3807D19AD}" type="presParOf" srcId="{3385544D-3E16-4EE0-B069-156331BB7A4A}" destId="{F5892A1D-60B8-41D3-9817-5A65912164E7}" srcOrd="23" destOrd="0" presId="urn:microsoft.com/office/officeart/2005/8/layout/cycle6"/>
    <dgm:cxn modelId="{B8E93F27-73E4-4FF4-B622-DE34796D6D9D}" type="presParOf" srcId="{3385544D-3E16-4EE0-B069-156331BB7A4A}" destId="{4465CA1E-3D51-4210-9DC1-03182092E1E5}" srcOrd="24" destOrd="0" presId="urn:microsoft.com/office/officeart/2005/8/layout/cycle6"/>
    <dgm:cxn modelId="{8C2335D5-30A7-45F5-8F71-01FC55BD12CA}" type="presParOf" srcId="{3385544D-3E16-4EE0-B069-156331BB7A4A}" destId="{80F9AA0E-6C27-4898-8642-6C38F1103564}" srcOrd="25" destOrd="0" presId="urn:microsoft.com/office/officeart/2005/8/layout/cycle6"/>
    <dgm:cxn modelId="{2AA1CCA5-168D-46D0-BC3A-161223C7DD38}" type="presParOf" srcId="{3385544D-3E16-4EE0-B069-156331BB7A4A}" destId="{D7476F24-9413-47A2-8FE9-EA286E0AC7DD}" srcOrd="26" destOrd="0" presId="urn:microsoft.com/office/officeart/2005/8/layout/cycle6"/>
    <dgm:cxn modelId="{1FDD659C-045F-4A3F-A68B-E57752001C11}" type="presParOf" srcId="{3385544D-3E16-4EE0-B069-156331BB7A4A}" destId="{8ADFB3B6-3924-482F-A427-4522449B17D1}" srcOrd="27" destOrd="0" presId="urn:microsoft.com/office/officeart/2005/8/layout/cycle6"/>
    <dgm:cxn modelId="{B6EACC86-ADC0-41C4-8763-8A3FDCFCA72C}" type="presParOf" srcId="{3385544D-3E16-4EE0-B069-156331BB7A4A}" destId="{F28F9764-C3D7-4F97-8C98-C88B0E384A88}" srcOrd="28" destOrd="0" presId="urn:microsoft.com/office/officeart/2005/8/layout/cycle6"/>
    <dgm:cxn modelId="{D44E9118-EDDC-42E6-B327-2A1262D72884}" type="presParOf" srcId="{3385544D-3E16-4EE0-B069-156331BB7A4A}" destId="{1D8908DD-0EF9-4F04-BB62-D90910CB247F}" srcOrd="29" destOrd="0" presId="urn:microsoft.com/office/officeart/2005/8/layout/cycle6"/>
    <dgm:cxn modelId="{EEF5875D-5634-4236-AEC6-92153E16FBF7}" type="presParOf" srcId="{3385544D-3E16-4EE0-B069-156331BB7A4A}" destId="{319140D8-5950-41A7-B0D3-C19DD0720B74}" srcOrd="30" destOrd="0" presId="urn:microsoft.com/office/officeart/2005/8/layout/cycle6"/>
    <dgm:cxn modelId="{1B6C0F0C-F4C0-4FCA-A602-99CCC135B9D8}" type="presParOf" srcId="{3385544D-3E16-4EE0-B069-156331BB7A4A}" destId="{5AD3777F-4E7C-45CF-B0CD-92DC8B6308B3}" srcOrd="31" destOrd="0" presId="urn:microsoft.com/office/officeart/2005/8/layout/cycle6"/>
    <dgm:cxn modelId="{99AB6513-A148-44E0-BC81-50F587EDB44D}" type="presParOf" srcId="{3385544D-3E16-4EE0-B069-156331BB7A4A}" destId="{B20F03A1-80D5-43FF-972B-7FA39D594F84}" srcOrd="32" destOrd="0" presId="urn:microsoft.com/office/officeart/2005/8/layout/cycle6"/>
    <dgm:cxn modelId="{787D2EAF-BF0D-408C-BCDD-DF0634060473}" type="presParOf" srcId="{3385544D-3E16-4EE0-B069-156331BB7A4A}" destId="{4B6CF079-35FB-4D68-9B6D-A619279D319C}" srcOrd="33" destOrd="0" presId="urn:microsoft.com/office/officeart/2005/8/layout/cycle6"/>
    <dgm:cxn modelId="{E25DA1E5-990E-441A-B868-DF202C1FE763}" type="presParOf" srcId="{3385544D-3E16-4EE0-B069-156331BB7A4A}" destId="{6AF72669-92D4-4BC3-8815-C1DC400335EC}" srcOrd="34" destOrd="0" presId="urn:microsoft.com/office/officeart/2005/8/layout/cycle6"/>
    <dgm:cxn modelId="{963EB0D4-2E6E-40B3-BCCF-84F7F355E44F}" type="presParOf" srcId="{3385544D-3E16-4EE0-B069-156331BB7A4A}" destId="{AEA03588-4918-4802-862E-88660BBB9D38}" srcOrd="35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2105BA4-3972-458E-A87A-DB5CC8FAA4A6}">
      <dsp:nvSpPr>
        <dsp:cNvPr id="0" name=""/>
        <dsp:cNvSpPr/>
      </dsp:nvSpPr>
      <dsp:spPr>
        <a:xfrm>
          <a:off x="3700733" y="6605"/>
          <a:ext cx="1667559" cy="631217"/>
        </a:xfrm>
        <a:prstGeom prst="roundRect">
          <a:avLst/>
        </a:prstGeom>
        <a:gradFill rotWithShape="1">
          <a:gsLst>
            <a:gs pos="0">
              <a:schemeClr val="accent6">
                <a:tint val="35000"/>
                <a:satMod val="253000"/>
              </a:schemeClr>
            </a:gs>
            <a:gs pos="50000">
              <a:schemeClr val="accent6">
                <a:tint val="42000"/>
                <a:satMod val="255000"/>
              </a:schemeClr>
            </a:gs>
            <a:gs pos="97000">
              <a:schemeClr val="accent6">
                <a:tint val="53000"/>
                <a:satMod val="260000"/>
              </a:schemeClr>
            </a:gs>
            <a:gs pos="100000">
              <a:schemeClr val="accent6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  <a:hlinkClick xmlns:r="http://schemas.openxmlformats.org/officeDocument/2006/relationships" r:id="" action="ppaction://hlinksldjump"/>
            </a:rPr>
            <a:t>январь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3700733" y="6605"/>
        <a:ext cx="1667559" cy="631217"/>
      </dsp:txXfrm>
    </dsp:sp>
    <dsp:sp modelId="{8054B511-98E4-4B20-B1E1-DFAE04A6034D}">
      <dsp:nvSpPr>
        <dsp:cNvPr id="0" name=""/>
        <dsp:cNvSpPr/>
      </dsp:nvSpPr>
      <dsp:spPr>
        <a:xfrm>
          <a:off x="1451772" y="328809"/>
          <a:ext cx="6213571" cy="6213571"/>
        </a:xfrm>
        <a:custGeom>
          <a:avLst/>
          <a:gdLst/>
          <a:ahLst/>
          <a:cxnLst/>
          <a:rect l="0" t="0" r="0" b="0"/>
          <a:pathLst>
            <a:path>
              <a:moveTo>
                <a:pt x="3920641" y="108493"/>
              </a:moveTo>
              <a:arcTo wR="3106785" hR="3106785" stAng="17111186" swAng="46336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E267AC-558C-4897-903E-DE786994B36C}">
      <dsp:nvSpPr>
        <dsp:cNvPr id="0" name=""/>
        <dsp:cNvSpPr/>
      </dsp:nvSpPr>
      <dsp:spPr>
        <a:xfrm>
          <a:off x="5584791" y="575526"/>
          <a:ext cx="1495334" cy="631217"/>
        </a:xfrm>
        <a:prstGeom prst="roundRect">
          <a:avLst/>
        </a:prstGeom>
        <a:gradFill rotWithShape="1">
          <a:gsLst>
            <a:gs pos="0">
              <a:schemeClr val="accent6">
                <a:tint val="35000"/>
                <a:satMod val="253000"/>
              </a:schemeClr>
            </a:gs>
            <a:gs pos="50000">
              <a:schemeClr val="accent6">
                <a:tint val="42000"/>
                <a:satMod val="255000"/>
              </a:schemeClr>
            </a:gs>
            <a:gs pos="97000">
              <a:schemeClr val="accent6">
                <a:tint val="53000"/>
                <a:satMod val="260000"/>
              </a:schemeClr>
            </a:gs>
            <a:gs pos="100000">
              <a:schemeClr val="accent6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  <a:hlinkClick xmlns:r="http://schemas.openxmlformats.org/officeDocument/2006/relationships" r:id="" action="ppaction://hlinksldjump"/>
            </a:rPr>
            <a:t>февраль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5584791" y="575526"/>
        <a:ext cx="1495334" cy="631217"/>
      </dsp:txXfrm>
    </dsp:sp>
    <dsp:sp modelId="{293B44E7-F05E-41C8-A826-3B25CB68FB4C}">
      <dsp:nvSpPr>
        <dsp:cNvPr id="0" name=""/>
        <dsp:cNvSpPr/>
      </dsp:nvSpPr>
      <dsp:spPr>
        <a:xfrm>
          <a:off x="1414079" y="303953"/>
          <a:ext cx="6213571" cy="6213571"/>
        </a:xfrm>
        <a:custGeom>
          <a:avLst/>
          <a:gdLst/>
          <a:ahLst/>
          <a:cxnLst/>
          <a:rect l="0" t="0" r="0" b="0"/>
          <a:pathLst>
            <a:path>
              <a:moveTo>
                <a:pt x="5299737" y="906086"/>
              </a:moveTo>
              <a:arcTo wR="3106785" hR="3106785" stAng="18893938" swAng="50710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88FAF5-44B3-4A08-AD5C-700569AD51B4}">
      <dsp:nvSpPr>
        <dsp:cNvPr id="0" name=""/>
        <dsp:cNvSpPr/>
      </dsp:nvSpPr>
      <dsp:spPr>
        <a:xfrm>
          <a:off x="6554885" y="1559998"/>
          <a:ext cx="1340365" cy="631217"/>
        </a:xfrm>
        <a:prstGeom prst="roundRect">
          <a:avLst/>
        </a:prstGeom>
        <a:gradFill rotWithShape="1">
          <a:gsLst>
            <a:gs pos="0">
              <a:schemeClr val="accent2">
                <a:tint val="35000"/>
                <a:satMod val="253000"/>
              </a:schemeClr>
            </a:gs>
            <a:gs pos="50000">
              <a:schemeClr val="accent2">
                <a:tint val="42000"/>
                <a:satMod val="255000"/>
              </a:schemeClr>
            </a:gs>
            <a:gs pos="97000">
              <a:schemeClr val="accent2">
                <a:tint val="53000"/>
                <a:satMod val="260000"/>
              </a:schemeClr>
            </a:gs>
            <a:gs pos="100000">
              <a:schemeClr val="accent2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  <a:hlinkClick xmlns:r="http://schemas.openxmlformats.org/officeDocument/2006/relationships" r:id="" action="ppaction://hlinksldjump"/>
            </a:rPr>
            <a:t>март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6554885" y="1559998"/>
        <a:ext cx="1340365" cy="631217"/>
      </dsp:txXfrm>
    </dsp:sp>
    <dsp:sp modelId="{7B3C879A-76E9-4EDC-9718-DFA34C0A6414}">
      <dsp:nvSpPr>
        <dsp:cNvPr id="0" name=""/>
        <dsp:cNvSpPr/>
      </dsp:nvSpPr>
      <dsp:spPr>
        <a:xfrm>
          <a:off x="1427727" y="322214"/>
          <a:ext cx="6213571" cy="6213571"/>
        </a:xfrm>
        <a:custGeom>
          <a:avLst/>
          <a:gdLst/>
          <a:ahLst/>
          <a:cxnLst/>
          <a:rect l="0" t="0" r="0" b="0"/>
          <a:pathLst>
            <a:path>
              <a:moveTo>
                <a:pt x="5960133" y="1877750"/>
              </a:moveTo>
              <a:arcTo wR="3106785" hR="3106785" stAng="20201806" swAng="103781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D566FE-D471-4939-ACA5-3AB3F55A9AC7}">
      <dsp:nvSpPr>
        <dsp:cNvPr id="0" name=""/>
        <dsp:cNvSpPr/>
      </dsp:nvSpPr>
      <dsp:spPr>
        <a:xfrm>
          <a:off x="6875234" y="3113391"/>
          <a:ext cx="1532129" cy="631217"/>
        </a:xfrm>
        <a:prstGeom prst="roundRect">
          <a:avLst/>
        </a:prstGeom>
        <a:gradFill rotWithShape="1">
          <a:gsLst>
            <a:gs pos="0">
              <a:schemeClr val="accent2">
                <a:tint val="35000"/>
                <a:satMod val="253000"/>
              </a:schemeClr>
            </a:gs>
            <a:gs pos="50000">
              <a:schemeClr val="accent2">
                <a:tint val="42000"/>
                <a:satMod val="255000"/>
              </a:schemeClr>
            </a:gs>
            <a:gs pos="97000">
              <a:schemeClr val="accent2">
                <a:tint val="53000"/>
                <a:satMod val="260000"/>
              </a:schemeClr>
            </a:gs>
            <a:gs pos="100000">
              <a:schemeClr val="accent2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  <a:hlinkClick xmlns:r="http://schemas.openxmlformats.org/officeDocument/2006/relationships" r:id="" action="ppaction://hlinksldjump"/>
            </a:rPr>
            <a:t>апрель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6875234" y="3113391"/>
        <a:ext cx="1532129" cy="631217"/>
      </dsp:txXfrm>
    </dsp:sp>
    <dsp:sp modelId="{837D079E-803D-4358-8E6D-335D037DA238}">
      <dsp:nvSpPr>
        <dsp:cNvPr id="0" name=""/>
        <dsp:cNvSpPr/>
      </dsp:nvSpPr>
      <dsp:spPr>
        <a:xfrm>
          <a:off x="1427727" y="322214"/>
          <a:ext cx="6213571" cy="6213571"/>
        </a:xfrm>
        <a:custGeom>
          <a:avLst/>
          <a:gdLst/>
          <a:ahLst/>
          <a:cxnLst/>
          <a:rect l="0" t="0" r="0" b="0"/>
          <a:pathLst>
            <a:path>
              <a:moveTo>
                <a:pt x="6196516" y="3431875"/>
              </a:moveTo>
              <a:arcTo wR="3106785" hR="3106785" stAng="360381" swAng="103781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14300C-7ACC-4001-95BF-3CD125EA61A4}">
      <dsp:nvSpPr>
        <dsp:cNvPr id="0" name=""/>
        <dsp:cNvSpPr/>
      </dsp:nvSpPr>
      <dsp:spPr>
        <a:xfrm>
          <a:off x="6473293" y="4666784"/>
          <a:ext cx="1503549" cy="631217"/>
        </a:xfrm>
        <a:prstGeom prst="roundRect">
          <a:avLst/>
        </a:prstGeom>
        <a:gradFill rotWithShape="1">
          <a:gsLst>
            <a:gs pos="0">
              <a:schemeClr val="accent2">
                <a:tint val="35000"/>
                <a:satMod val="253000"/>
              </a:schemeClr>
            </a:gs>
            <a:gs pos="50000">
              <a:schemeClr val="accent2">
                <a:tint val="42000"/>
                <a:satMod val="255000"/>
              </a:schemeClr>
            </a:gs>
            <a:gs pos="97000">
              <a:schemeClr val="accent2">
                <a:tint val="53000"/>
                <a:satMod val="260000"/>
              </a:schemeClr>
            </a:gs>
            <a:gs pos="100000">
              <a:schemeClr val="accent2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  <a:hlinkClick xmlns:r="http://schemas.openxmlformats.org/officeDocument/2006/relationships" r:id="" action="ppaction://hlinksldjump"/>
            </a:rPr>
            <a:t>май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6473293" y="4666784"/>
        <a:ext cx="1503549" cy="631217"/>
      </dsp:txXfrm>
    </dsp:sp>
    <dsp:sp modelId="{126C16AE-40C7-4874-AFDE-1637C4CFE312}">
      <dsp:nvSpPr>
        <dsp:cNvPr id="0" name=""/>
        <dsp:cNvSpPr/>
      </dsp:nvSpPr>
      <dsp:spPr>
        <a:xfrm>
          <a:off x="1114399" y="834820"/>
          <a:ext cx="6213571" cy="6213571"/>
        </a:xfrm>
        <a:custGeom>
          <a:avLst/>
          <a:gdLst/>
          <a:ahLst/>
          <a:cxnLst/>
          <a:rect l="0" t="0" r="0" b="0"/>
          <a:pathLst>
            <a:path>
              <a:moveTo>
                <a:pt x="5899306" y="4468384"/>
              </a:moveTo>
              <a:arcTo wR="3106785" hR="3106785" stAng="1559597" swAng="62840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72930B-730F-4B6E-B3FE-769DB1906B43}">
      <dsp:nvSpPr>
        <dsp:cNvPr id="0" name=""/>
        <dsp:cNvSpPr/>
      </dsp:nvSpPr>
      <dsp:spPr>
        <a:xfrm>
          <a:off x="5508704" y="5792790"/>
          <a:ext cx="1611507" cy="631217"/>
        </a:xfrm>
        <a:prstGeom prst="roundRect">
          <a:avLst/>
        </a:prstGeom>
        <a:gradFill rotWithShape="1">
          <a:gsLst>
            <a:gs pos="0">
              <a:schemeClr val="accent3">
                <a:tint val="92000"/>
                <a:satMod val="170000"/>
              </a:schemeClr>
            </a:gs>
            <a:gs pos="15000">
              <a:schemeClr val="accent3">
                <a:tint val="92000"/>
                <a:shade val="99000"/>
                <a:satMod val="170000"/>
              </a:schemeClr>
            </a:gs>
            <a:gs pos="62000">
              <a:schemeClr val="accent3">
                <a:tint val="96000"/>
                <a:shade val="80000"/>
                <a:satMod val="170000"/>
              </a:schemeClr>
            </a:gs>
            <a:gs pos="97000">
              <a:schemeClr val="accent3">
                <a:tint val="98000"/>
                <a:shade val="63000"/>
                <a:satMod val="170000"/>
              </a:schemeClr>
            </a:gs>
            <a:gs pos="100000">
              <a:schemeClr val="accent3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3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3">
              <a:shade val="80000"/>
            </a:schemeClr>
          </a:contourClr>
        </a:sp3d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  <a:hlinkClick xmlns:r="http://schemas.openxmlformats.org/officeDocument/2006/relationships" r:id="" action="ppaction://hlinksldjump"/>
            </a:rPr>
            <a:t>июнь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5508704" y="5792790"/>
        <a:ext cx="1611507" cy="631217"/>
      </dsp:txXfrm>
    </dsp:sp>
    <dsp:sp modelId="{054C2589-F7B3-4024-9A50-E04F254A6BD4}">
      <dsp:nvSpPr>
        <dsp:cNvPr id="0" name=""/>
        <dsp:cNvSpPr/>
      </dsp:nvSpPr>
      <dsp:spPr>
        <a:xfrm>
          <a:off x="2208374" y="235385"/>
          <a:ext cx="6213571" cy="6213571"/>
        </a:xfrm>
        <a:custGeom>
          <a:avLst/>
          <a:gdLst/>
          <a:ahLst/>
          <a:cxnLst/>
          <a:rect l="0" t="0" r="0" b="0"/>
          <a:pathLst>
            <a:path>
              <a:moveTo>
                <a:pt x="3495331" y="6189179"/>
              </a:moveTo>
              <a:arcTo wR="3106785" hR="3106785" stAng="4968934" swAng="48109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5C8B07-8314-4AC9-B2FA-7E9D9D57E81E}">
      <dsp:nvSpPr>
        <dsp:cNvPr id="0" name=""/>
        <dsp:cNvSpPr/>
      </dsp:nvSpPr>
      <dsp:spPr>
        <a:xfrm>
          <a:off x="3803505" y="6220177"/>
          <a:ext cx="1462015" cy="631217"/>
        </a:xfrm>
        <a:prstGeom prst="roundRect">
          <a:avLst/>
        </a:prstGeom>
        <a:gradFill rotWithShape="1">
          <a:gsLst>
            <a:gs pos="0">
              <a:schemeClr val="accent3">
                <a:tint val="92000"/>
                <a:satMod val="170000"/>
              </a:schemeClr>
            </a:gs>
            <a:gs pos="15000">
              <a:schemeClr val="accent3">
                <a:tint val="92000"/>
                <a:shade val="99000"/>
                <a:satMod val="170000"/>
              </a:schemeClr>
            </a:gs>
            <a:gs pos="62000">
              <a:schemeClr val="accent3">
                <a:tint val="96000"/>
                <a:shade val="80000"/>
                <a:satMod val="170000"/>
              </a:schemeClr>
            </a:gs>
            <a:gs pos="97000">
              <a:schemeClr val="accent3">
                <a:tint val="98000"/>
                <a:shade val="63000"/>
                <a:satMod val="170000"/>
              </a:schemeClr>
            </a:gs>
            <a:gs pos="100000">
              <a:schemeClr val="accent3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3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3">
              <a:shade val="80000"/>
            </a:schemeClr>
          </a:contourClr>
        </a:sp3d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  <a:hlinkClick xmlns:r="http://schemas.openxmlformats.org/officeDocument/2006/relationships" r:id="" action="ppaction://hlinksldjump"/>
            </a:rPr>
            <a:t>июль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3803505" y="6220177"/>
        <a:ext cx="1462015" cy="631217"/>
      </dsp:txXfrm>
    </dsp:sp>
    <dsp:sp modelId="{C516B05E-A3B9-409C-964D-8A3121BFEBC1}">
      <dsp:nvSpPr>
        <dsp:cNvPr id="0" name=""/>
        <dsp:cNvSpPr/>
      </dsp:nvSpPr>
      <dsp:spPr>
        <a:xfrm>
          <a:off x="1373025" y="309493"/>
          <a:ext cx="6213571" cy="6213571"/>
        </a:xfrm>
        <a:custGeom>
          <a:avLst/>
          <a:gdLst/>
          <a:ahLst/>
          <a:cxnLst/>
          <a:rect l="0" t="0" r="0" b="0"/>
          <a:pathLst>
            <a:path>
              <a:moveTo>
                <a:pt x="2426746" y="6138231"/>
              </a:moveTo>
              <a:arcTo wR="3106785" hR="3106785" stAng="6158625" swAng="41504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374454-0839-41F1-B434-620372C4AC4C}">
      <dsp:nvSpPr>
        <dsp:cNvPr id="0" name=""/>
        <dsp:cNvSpPr/>
      </dsp:nvSpPr>
      <dsp:spPr>
        <a:xfrm>
          <a:off x="2000966" y="5711256"/>
          <a:ext cx="1634240" cy="631217"/>
        </a:xfrm>
        <a:prstGeom prst="roundRect">
          <a:avLst/>
        </a:prstGeom>
        <a:gradFill rotWithShape="1">
          <a:gsLst>
            <a:gs pos="0">
              <a:schemeClr val="accent3">
                <a:tint val="92000"/>
                <a:satMod val="170000"/>
              </a:schemeClr>
            </a:gs>
            <a:gs pos="15000">
              <a:schemeClr val="accent3">
                <a:tint val="92000"/>
                <a:shade val="99000"/>
                <a:satMod val="170000"/>
              </a:schemeClr>
            </a:gs>
            <a:gs pos="62000">
              <a:schemeClr val="accent3">
                <a:tint val="96000"/>
                <a:shade val="80000"/>
                <a:satMod val="170000"/>
              </a:schemeClr>
            </a:gs>
            <a:gs pos="97000">
              <a:schemeClr val="accent3">
                <a:tint val="98000"/>
                <a:shade val="63000"/>
                <a:satMod val="170000"/>
              </a:schemeClr>
            </a:gs>
            <a:gs pos="100000">
              <a:schemeClr val="accent3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3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3">
              <a:shade val="80000"/>
            </a:schemeClr>
          </a:contourClr>
        </a:sp3d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  <a:hlinkClick xmlns:r="http://schemas.openxmlformats.org/officeDocument/2006/relationships" r:id="" action="ppaction://hlinksldjump"/>
            </a:rPr>
            <a:t>август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2000966" y="5711256"/>
        <a:ext cx="1634240" cy="631217"/>
      </dsp:txXfrm>
    </dsp:sp>
    <dsp:sp modelId="{F5892A1D-60B8-41D3-9817-5A65912164E7}">
      <dsp:nvSpPr>
        <dsp:cNvPr id="0" name=""/>
        <dsp:cNvSpPr/>
      </dsp:nvSpPr>
      <dsp:spPr>
        <a:xfrm>
          <a:off x="1451053" y="353597"/>
          <a:ext cx="6213571" cy="6213571"/>
        </a:xfrm>
        <a:custGeom>
          <a:avLst/>
          <a:gdLst/>
          <a:ahLst/>
          <a:cxnLst/>
          <a:rect l="0" t="0" r="0" b="0"/>
          <a:pathLst>
            <a:path>
              <a:moveTo>
                <a:pt x="961379" y="5353861"/>
              </a:moveTo>
              <a:arcTo wR="3106785" hR="3106785" stAng="8020444" swAng="597716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65CA1E-3D51-4210-9DC1-03182092E1E5}">
      <dsp:nvSpPr>
        <dsp:cNvPr id="0" name=""/>
        <dsp:cNvSpPr/>
      </dsp:nvSpPr>
      <dsp:spPr>
        <a:xfrm>
          <a:off x="949352" y="4666784"/>
          <a:ext cx="1789209" cy="631217"/>
        </a:xfrm>
        <a:prstGeom prst="roundRect">
          <a:avLst/>
        </a:prstGeom>
        <a:gradFill rotWithShape="1">
          <a:gsLst>
            <a:gs pos="0">
              <a:schemeClr val="accent4">
                <a:tint val="35000"/>
                <a:satMod val="253000"/>
              </a:schemeClr>
            </a:gs>
            <a:gs pos="50000">
              <a:schemeClr val="accent4">
                <a:tint val="42000"/>
                <a:satMod val="255000"/>
              </a:schemeClr>
            </a:gs>
            <a:gs pos="97000">
              <a:schemeClr val="accent4">
                <a:tint val="53000"/>
                <a:satMod val="260000"/>
              </a:schemeClr>
            </a:gs>
            <a:gs pos="100000">
              <a:schemeClr val="accent4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  <a:hlinkClick xmlns:r="http://schemas.openxmlformats.org/officeDocument/2006/relationships" r:id="" action="ppaction://hlinksldjump"/>
            </a:rPr>
            <a:t>сентябрь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949352" y="4666784"/>
        <a:ext cx="1789209" cy="631217"/>
      </dsp:txXfrm>
    </dsp:sp>
    <dsp:sp modelId="{D7476F24-9413-47A2-8FE9-EA286E0AC7DD}">
      <dsp:nvSpPr>
        <dsp:cNvPr id="0" name=""/>
        <dsp:cNvSpPr/>
      </dsp:nvSpPr>
      <dsp:spPr>
        <a:xfrm>
          <a:off x="1427727" y="322214"/>
          <a:ext cx="6213571" cy="6213571"/>
        </a:xfrm>
        <a:custGeom>
          <a:avLst/>
          <a:gdLst/>
          <a:ahLst/>
          <a:cxnLst/>
          <a:rect l="0" t="0" r="0" b="0"/>
          <a:pathLst>
            <a:path>
              <a:moveTo>
                <a:pt x="253438" y="4335821"/>
              </a:moveTo>
              <a:arcTo wR="3106785" hR="3106785" stAng="9401806" swAng="103781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DFB3B6-3924-482F-A427-4522449B17D1}">
      <dsp:nvSpPr>
        <dsp:cNvPr id="0" name=""/>
        <dsp:cNvSpPr/>
      </dsp:nvSpPr>
      <dsp:spPr>
        <a:xfrm>
          <a:off x="736636" y="3113391"/>
          <a:ext cx="1382181" cy="631217"/>
        </a:xfrm>
        <a:prstGeom prst="roundRect">
          <a:avLst/>
        </a:prstGeom>
        <a:gradFill rotWithShape="1">
          <a:gsLst>
            <a:gs pos="0">
              <a:schemeClr val="accent4">
                <a:tint val="35000"/>
                <a:satMod val="253000"/>
              </a:schemeClr>
            </a:gs>
            <a:gs pos="50000">
              <a:schemeClr val="accent4">
                <a:tint val="42000"/>
                <a:satMod val="255000"/>
              </a:schemeClr>
            </a:gs>
            <a:gs pos="97000">
              <a:schemeClr val="accent4">
                <a:tint val="53000"/>
                <a:satMod val="260000"/>
              </a:schemeClr>
            </a:gs>
            <a:gs pos="100000">
              <a:schemeClr val="accent4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  <a:hlinkClick xmlns:r="http://schemas.openxmlformats.org/officeDocument/2006/relationships" r:id="" action="ppaction://hlinksldjump"/>
            </a:rPr>
            <a:t>октябрь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736636" y="3113391"/>
        <a:ext cx="1382181" cy="631217"/>
      </dsp:txXfrm>
    </dsp:sp>
    <dsp:sp modelId="{1D8908DD-0EF9-4F04-BB62-D90910CB247F}">
      <dsp:nvSpPr>
        <dsp:cNvPr id="0" name=""/>
        <dsp:cNvSpPr/>
      </dsp:nvSpPr>
      <dsp:spPr>
        <a:xfrm>
          <a:off x="1427727" y="322214"/>
          <a:ext cx="6213571" cy="6213571"/>
        </a:xfrm>
        <a:custGeom>
          <a:avLst/>
          <a:gdLst/>
          <a:ahLst/>
          <a:cxnLst/>
          <a:rect l="0" t="0" r="0" b="0"/>
          <a:pathLst>
            <a:path>
              <a:moveTo>
                <a:pt x="17055" y="2781696"/>
              </a:moveTo>
              <a:arcTo wR="3106785" hR="3106785" stAng="11160381" swAng="103781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9140D8-5950-41A7-B0D3-C19DD0720B74}">
      <dsp:nvSpPr>
        <dsp:cNvPr id="0" name=""/>
        <dsp:cNvSpPr/>
      </dsp:nvSpPr>
      <dsp:spPr>
        <a:xfrm>
          <a:off x="1172954" y="1559998"/>
          <a:ext cx="1342006" cy="631217"/>
        </a:xfrm>
        <a:prstGeom prst="roundRect">
          <a:avLst/>
        </a:prstGeom>
        <a:gradFill rotWithShape="1">
          <a:gsLst>
            <a:gs pos="0">
              <a:schemeClr val="accent4">
                <a:tint val="35000"/>
                <a:satMod val="253000"/>
              </a:schemeClr>
            </a:gs>
            <a:gs pos="50000">
              <a:schemeClr val="accent4">
                <a:tint val="42000"/>
                <a:satMod val="255000"/>
              </a:schemeClr>
            </a:gs>
            <a:gs pos="97000">
              <a:schemeClr val="accent4">
                <a:tint val="53000"/>
                <a:satMod val="260000"/>
              </a:schemeClr>
            </a:gs>
            <a:gs pos="100000">
              <a:schemeClr val="accent4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  <a:hlinkClick xmlns:r="http://schemas.openxmlformats.org/officeDocument/2006/relationships" r:id="" action="ppaction://hlinksldjump"/>
            </a:rPr>
            <a:t>ноябрь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1172954" y="1559998"/>
        <a:ext cx="1342006" cy="631217"/>
      </dsp:txXfrm>
    </dsp:sp>
    <dsp:sp modelId="{B20F03A1-80D5-43FF-972B-7FA39D594F84}">
      <dsp:nvSpPr>
        <dsp:cNvPr id="0" name=""/>
        <dsp:cNvSpPr/>
      </dsp:nvSpPr>
      <dsp:spPr>
        <a:xfrm>
          <a:off x="1441374" y="303952"/>
          <a:ext cx="6213571" cy="6213571"/>
        </a:xfrm>
        <a:custGeom>
          <a:avLst/>
          <a:gdLst/>
          <a:ahLst/>
          <a:cxnLst/>
          <a:rect l="0" t="0" r="0" b="0"/>
          <a:pathLst>
            <a:path>
              <a:moveTo>
                <a:pt x="614200" y="1252295"/>
              </a:moveTo>
              <a:arcTo wR="3106785" hR="3106785" stAng="12998961" swAng="50709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6CF079-35FB-4D68-9B6D-A619279D319C}">
      <dsp:nvSpPr>
        <dsp:cNvPr id="0" name=""/>
        <dsp:cNvSpPr/>
      </dsp:nvSpPr>
      <dsp:spPr>
        <a:xfrm>
          <a:off x="2061437" y="575533"/>
          <a:ext cx="1350241" cy="631217"/>
        </a:xfrm>
        <a:prstGeom prst="roundRect">
          <a:avLst/>
        </a:prstGeom>
        <a:gradFill rotWithShape="1">
          <a:gsLst>
            <a:gs pos="0">
              <a:schemeClr val="accent6">
                <a:tint val="35000"/>
                <a:satMod val="253000"/>
              </a:schemeClr>
            </a:gs>
            <a:gs pos="50000">
              <a:schemeClr val="accent6">
                <a:tint val="42000"/>
                <a:satMod val="255000"/>
              </a:schemeClr>
            </a:gs>
            <a:gs pos="97000">
              <a:schemeClr val="accent6">
                <a:tint val="53000"/>
                <a:satMod val="260000"/>
              </a:schemeClr>
            </a:gs>
            <a:gs pos="100000">
              <a:schemeClr val="accent6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Arial" pitchFamily="34" charset="0"/>
              <a:cs typeface="Arial" pitchFamily="34" charset="0"/>
              <a:hlinkClick xmlns:r="http://schemas.openxmlformats.org/officeDocument/2006/relationships" r:id="" action="ppaction://hlinksldjump"/>
            </a:rPr>
            <a:t>декабрь</a:t>
          </a:r>
          <a:endParaRPr lang="ru-RU" sz="2000" kern="1200" dirty="0">
            <a:latin typeface="Arial" pitchFamily="34" charset="0"/>
            <a:cs typeface="Arial" pitchFamily="34" charset="0"/>
          </a:endParaRPr>
        </a:p>
      </dsp:txBody>
      <dsp:txXfrm>
        <a:off x="2061437" y="575533"/>
        <a:ext cx="1350241" cy="631217"/>
      </dsp:txXfrm>
    </dsp:sp>
    <dsp:sp modelId="{AEA03588-4918-4802-862E-88660BBB9D38}">
      <dsp:nvSpPr>
        <dsp:cNvPr id="0" name=""/>
        <dsp:cNvSpPr/>
      </dsp:nvSpPr>
      <dsp:spPr>
        <a:xfrm>
          <a:off x="1403682" y="328808"/>
          <a:ext cx="6213571" cy="6213571"/>
        </a:xfrm>
        <a:custGeom>
          <a:avLst/>
          <a:gdLst/>
          <a:ahLst/>
          <a:cxnLst/>
          <a:rect l="0" t="0" r="0" b="0"/>
          <a:pathLst>
            <a:path>
              <a:moveTo>
                <a:pt x="1897389" y="245059"/>
              </a:moveTo>
              <a:arcTo wR="3106785" hR="3106785" stAng="14825433" swAng="46338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23.03.2019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11" Type="http://schemas.openxmlformats.org/officeDocument/2006/relationships/image" Target="../media/image2.png"/><Relationship Id="rId5" Type="http://schemas.openxmlformats.org/officeDocument/2006/relationships/slide" Target="slide6.xml"/><Relationship Id="rId10" Type="http://schemas.openxmlformats.org/officeDocument/2006/relationships/slide" Target="slide1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7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slide" Target="slide13.xml"/><Relationship Id="rId7" Type="http://schemas.openxmlformats.org/officeDocument/2006/relationships/slide" Target="slide17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slide" Target="slide15.xml"/><Relationship Id="rId4" Type="http://schemas.openxmlformats.org/officeDocument/2006/relationships/slide" Target="slide14.xml"/><Relationship Id="rId9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7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15.png"/><Relationship Id="rId4" Type="http://schemas.openxmlformats.org/officeDocument/2006/relationships/slide" Target="slide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slide" Target="slide20.xml"/><Relationship Id="rId7" Type="http://schemas.openxmlformats.org/officeDocument/2006/relationships/slide" Target="slide25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4.xml"/><Relationship Id="rId5" Type="http://schemas.openxmlformats.org/officeDocument/2006/relationships/slide" Target="slide22.xml"/><Relationship Id="rId4" Type="http://schemas.openxmlformats.org/officeDocument/2006/relationships/slide" Target="slide21.xml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7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25.gif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3" Type="http://schemas.openxmlformats.org/officeDocument/2006/relationships/slide" Target="slide28.xml"/><Relationship Id="rId7" Type="http://schemas.openxmlformats.org/officeDocument/2006/relationships/slide" Target="slide32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1.xml"/><Relationship Id="rId5" Type="http://schemas.openxmlformats.org/officeDocument/2006/relationships/slide" Target="slide30.xml"/><Relationship Id="rId10" Type="http://schemas.openxmlformats.org/officeDocument/2006/relationships/image" Target="../media/image2.png"/><Relationship Id="rId4" Type="http://schemas.openxmlformats.org/officeDocument/2006/relationships/slide" Target="slide29.xml"/><Relationship Id="rId9" Type="http://schemas.openxmlformats.org/officeDocument/2006/relationships/slide" Target="slide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" Target="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7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36.gif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7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38.gif"/><Relationship Id="rId4" Type="http://schemas.openxmlformats.org/officeDocument/2006/relationships/image" Target="../media/image3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3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slide" Target="slide41.xml"/><Relationship Id="rId3" Type="http://schemas.openxmlformats.org/officeDocument/2006/relationships/slide" Target="slide36.xml"/><Relationship Id="rId7" Type="http://schemas.openxmlformats.org/officeDocument/2006/relationships/slide" Target="slide40.xml"/><Relationship Id="rId2" Type="http://schemas.openxmlformats.org/officeDocument/2006/relationships/slide" Target="slide3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9.xml"/><Relationship Id="rId11" Type="http://schemas.openxmlformats.org/officeDocument/2006/relationships/image" Target="../media/image2.png"/><Relationship Id="rId5" Type="http://schemas.openxmlformats.org/officeDocument/2006/relationships/slide" Target="slide38.xml"/><Relationship Id="rId10" Type="http://schemas.openxmlformats.org/officeDocument/2006/relationships/slide" Target="slide1.xml"/><Relationship Id="rId4" Type="http://schemas.openxmlformats.org/officeDocument/2006/relationships/slide" Target="slide37.xml"/><Relationship Id="rId9" Type="http://schemas.openxmlformats.org/officeDocument/2006/relationships/slide" Target="slide4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7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image" Target="../media/image44.gif"/><Relationship Id="rId4" Type="http://schemas.openxmlformats.org/officeDocument/2006/relationships/image" Target="../media/image4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slide" Target="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slide" Target="slide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4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4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4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41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slide" Target="slide45.xml"/><Relationship Id="rId7" Type="http://schemas.openxmlformats.org/officeDocument/2006/relationships/slide" Target="slide49.xml"/><Relationship Id="rId2" Type="http://schemas.openxmlformats.org/officeDocument/2006/relationships/slide" Target="slide4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8.xml"/><Relationship Id="rId5" Type="http://schemas.openxmlformats.org/officeDocument/2006/relationships/slide" Target="slide47.xml"/><Relationship Id="rId4" Type="http://schemas.openxmlformats.org/officeDocument/2006/relationships/slide" Target="slide46.xml"/><Relationship Id="rId9" Type="http://schemas.openxmlformats.org/officeDocument/2006/relationships/image" Target="../media/image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slide" Target="slide43.xml"/><Relationship Id="rId4" Type="http://schemas.openxmlformats.org/officeDocument/2006/relationships/image" Target="../media/image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slide" Target="slide43.xml"/><Relationship Id="rId4" Type="http://schemas.openxmlformats.org/officeDocument/2006/relationships/image" Target="../media/image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image" Target="../media/image5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slide" Target="slide43.xml"/><Relationship Id="rId4" Type="http://schemas.openxmlformats.org/officeDocument/2006/relationships/image" Target="../media/image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slide" Target="slide43.xml"/><Relationship Id="rId4" Type="http://schemas.openxmlformats.org/officeDocument/2006/relationships/image" Target="../media/image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slide" Target="slide43.xml"/><Relationship Id="rId4" Type="http://schemas.openxmlformats.org/officeDocument/2006/relationships/image" Target="../media/image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2" Type="http://schemas.openxmlformats.org/officeDocument/2006/relationships/slide" Target="slide5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slide" Target="slide5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slide" Target="slide50.xml"/><Relationship Id="rId4" Type="http://schemas.openxmlformats.org/officeDocument/2006/relationships/image" Target="../media/image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slide" Target="slide50.xml"/><Relationship Id="rId4" Type="http://schemas.openxmlformats.org/officeDocument/2006/relationships/image" Target="../media/image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slide" Target="slide50.xml"/><Relationship Id="rId4" Type="http://schemas.openxmlformats.org/officeDocument/2006/relationships/image" Target="../media/image2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56.xml"/><Relationship Id="rId2" Type="http://schemas.openxmlformats.org/officeDocument/2006/relationships/slide" Target="slide5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slide" Target="slide1.xml"/><Relationship Id="rId4" Type="http://schemas.openxmlformats.org/officeDocument/2006/relationships/slide" Target="slide5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slide" Target="slide54.xml"/><Relationship Id="rId4" Type="http://schemas.openxmlformats.org/officeDocument/2006/relationships/image" Target="../media/image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slide" Target="slide54.xml"/><Relationship Id="rId4" Type="http://schemas.openxmlformats.org/officeDocument/2006/relationships/image" Target="../media/image2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slide" Target="slide54.xml"/><Relationship Id="rId4" Type="http://schemas.openxmlformats.org/officeDocument/2006/relationships/image" Target="../media/image2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slide" Target="slide54.xml"/><Relationship Id="rId4" Type="http://schemas.openxmlformats.org/officeDocument/2006/relationships/image" Target="../media/image2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slide" Target="slide54.xml"/><Relationship Id="rId4" Type="http://schemas.openxmlformats.org/officeDocument/2006/relationships/image" Target="../media/image2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slide" Target="slide62.xml"/><Relationship Id="rId7" Type="http://schemas.openxmlformats.org/officeDocument/2006/relationships/slide" Target="slide66.xml"/><Relationship Id="rId2" Type="http://schemas.openxmlformats.org/officeDocument/2006/relationships/slide" Target="slide6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65.xml"/><Relationship Id="rId5" Type="http://schemas.openxmlformats.org/officeDocument/2006/relationships/slide" Target="slide64.xml"/><Relationship Id="rId4" Type="http://schemas.openxmlformats.org/officeDocument/2006/relationships/slide" Target="slide63.xml"/><Relationship Id="rId9" Type="http://schemas.openxmlformats.org/officeDocument/2006/relationships/image" Target="../media/image2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png"/><Relationship Id="rId4" Type="http://schemas.openxmlformats.org/officeDocument/2006/relationships/slide" Target="slide60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5" Type="http://schemas.openxmlformats.org/officeDocument/2006/relationships/slide" Target="slide60.xml"/><Relationship Id="rId4" Type="http://schemas.openxmlformats.org/officeDocument/2006/relationships/image" Target="../media/image2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5" Type="http://schemas.openxmlformats.org/officeDocument/2006/relationships/slide" Target="slide60.xml"/><Relationship Id="rId4" Type="http://schemas.openxmlformats.org/officeDocument/2006/relationships/image" Target="../media/image2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5" Type="http://schemas.openxmlformats.org/officeDocument/2006/relationships/slide" Target="slide60.xml"/><Relationship Id="rId4" Type="http://schemas.openxmlformats.org/officeDocument/2006/relationships/image" Target="../media/image2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5" Type="http://schemas.openxmlformats.org/officeDocument/2006/relationships/slide" Target="slide60.xml"/><Relationship Id="rId4" Type="http://schemas.openxmlformats.org/officeDocument/2006/relationships/image" Target="../media/image2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5" Type="http://schemas.openxmlformats.org/officeDocument/2006/relationships/slide" Target="slide60.xml"/><Relationship Id="rId4" Type="http://schemas.openxmlformats.org/officeDocument/2006/relationships/image" Target="../media/image2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" Target="slide69.xml"/><Relationship Id="rId7" Type="http://schemas.openxmlformats.org/officeDocument/2006/relationships/image" Target="../media/image2.png"/><Relationship Id="rId2" Type="http://schemas.openxmlformats.org/officeDocument/2006/relationships/slide" Target="slide6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.xml"/><Relationship Id="rId5" Type="http://schemas.openxmlformats.org/officeDocument/2006/relationships/slide" Target="slide71.xml"/><Relationship Id="rId4" Type="http://schemas.openxmlformats.org/officeDocument/2006/relationships/slide" Target="slide70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5" Type="http://schemas.openxmlformats.org/officeDocument/2006/relationships/slide" Target="slide67.xml"/><Relationship Id="rId4" Type="http://schemas.openxmlformats.org/officeDocument/2006/relationships/image" Target="../media/image2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5" Type="http://schemas.openxmlformats.org/officeDocument/2006/relationships/slide" Target="slide67.xml"/><Relationship Id="rId4" Type="http://schemas.openxmlformats.org/officeDocument/2006/relationships/image" Target="../media/image2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5" Type="http://schemas.openxmlformats.org/officeDocument/2006/relationships/slide" Target="slide67.xml"/><Relationship Id="rId4" Type="http://schemas.openxmlformats.org/officeDocument/2006/relationships/image" Target="../media/image2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5" Type="http://schemas.openxmlformats.org/officeDocument/2006/relationships/slide" Target="slide67.xml"/><Relationship Id="rId4" Type="http://schemas.openxmlformats.org/officeDocument/2006/relationships/image" Target="../media/image2.png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slide" Target="slide74.xml"/><Relationship Id="rId7" Type="http://schemas.openxmlformats.org/officeDocument/2006/relationships/slide" Target="slide78.xml"/><Relationship Id="rId2" Type="http://schemas.openxmlformats.org/officeDocument/2006/relationships/slide" Target="slide7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7.xml"/><Relationship Id="rId5" Type="http://schemas.openxmlformats.org/officeDocument/2006/relationships/slide" Target="slide76.xml"/><Relationship Id="rId4" Type="http://schemas.openxmlformats.org/officeDocument/2006/relationships/slide" Target="slide75.xml"/><Relationship Id="rId9" Type="http://schemas.openxmlformats.org/officeDocument/2006/relationships/image" Target="../media/image2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5" Type="http://schemas.openxmlformats.org/officeDocument/2006/relationships/slide" Target="slide72.xml"/><Relationship Id="rId4" Type="http://schemas.openxmlformats.org/officeDocument/2006/relationships/image" Target="../media/image2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5" Type="http://schemas.openxmlformats.org/officeDocument/2006/relationships/slide" Target="slide72.xml"/><Relationship Id="rId4" Type="http://schemas.openxmlformats.org/officeDocument/2006/relationships/image" Target="../media/image2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5" Type="http://schemas.openxmlformats.org/officeDocument/2006/relationships/slide" Target="slide72.xml"/><Relationship Id="rId4" Type="http://schemas.openxmlformats.org/officeDocument/2006/relationships/image" Target="../media/image2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5" Type="http://schemas.openxmlformats.org/officeDocument/2006/relationships/slide" Target="slide72.xml"/><Relationship Id="rId4" Type="http://schemas.openxmlformats.org/officeDocument/2006/relationships/image" Target="../media/image2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5" Type="http://schemas.openxmlformats.org/officeDocument/2006/relationships/slide" Target="slide72.xml"/><Relationship Id="rId4" Type="http://schemas.openxmlformats.org/officeDocument/2006/relationships/image" Target="../media/image2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png"/><Relationship Id="rId5" Type="http://schemas.openxmlformats.org/officeDocument/2006/relationships/slide" Target="slide72.xml"/><Relationship Id="rId4" Type="http://schemas.openxmlformats.org/officeDocument/2006/relationships/image" Target="../media/image2.png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" Target="slide81.xml"/><Relationship Id="rId7" Type="http://schemas.openxmlformats.org/officeDocument/2006/relationships/slide" Target="slide1.xml"/><Relationship Id="rId2" Type="http://schemas.openxmlformats.org/officeDocument/2006/relationships/slide" Target="slide8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84.xml"/><Relationship Id="rId5" Type="http://schemas.openxmlformats.org/officeDocument/2006/relationships/slide" Target="slide83.xml"/><Relationship Id="rId4" Type="http://schemas.openxmlformats.org/officeDocument/2006/relationships/slide" Target="slide8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5" Type="http://schemas.openxmlformats.org/officeDocument/2006/relationships/slide" Target="slide79.xml"/><Relationship Id="rId4" Type="http://schemas.openxmlformats.org/officeDocument/2006/relationships/image" Target="../media/image2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5" Type="http://schemas.openxmlformats.org/officeDocument/2006/relationships/slide" Target="slide79.xml"/><Relationship Id="rId4" Type="http://schemas.openxmlformats.org/officeDocument/2006/relationships/image" Target="../media/image2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5" Type="http://schemas.openxmlformats.org/officeDocument/2006/relationships/slide" Target="slide79.xml"/><Relationship Id="rId4" Type="http://schemas.openxmlformats.org/officeDocument/2006/relationships/image" Target="../media/image2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5" Type="http://schemas.openxmlformats.org/officeDocument/2006/relationships/slide" Target="slide79.xml"/><Relationship Id="rId4" Type="http://schemas.openxmlformats.org/officeDocument/2006/relationships/image" Target="../media/image2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png"/><Relationship Id="rId5" Type="http://schemas.openxmlformats.org/officeDocument/2006/relationships/slide" Target="slide79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57356" y="1714488"/>
            <a:ext cx="5715040" cy="2071678"/>
          </a:xfrm>
        </p:spPr>
        <p:txBody>
          <a:bodyPr>
            <a:normAutofit/>
          </a:bodyPr>
          <a:lstStyle/>
          <a:p>
            <a:pPr algn="ctr"/>
            <a:r>
              <a:rPr lang="ru-RU" sz="3600" i="1" dirty="0" smtClean="0">
                <a:latin typeface="Monotype Corsiva" pitchFamily="66" charset="0"/>
              </a:rPr>
              <a:t>Календарь математических праздников и знаменательных дат 2018г.</a:t>
            </a:r>
            <a:endParaRPr lang="ru-RU" sz="3600" i="1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86050" y="4786298"/>
            <a:ext cx="4643470" cy="2071702"/>
          </a:xfrm>
          <a:ln>
            <a:solidFill>
              <a:schemeClr val="bg2"/>
            </a:solidFill>
          </a:ln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Выберите месяц</a:t>
            </a:r>
            <a:endParaRPr lang="ru-RU" sz="2800" b="1" dirty="0">
              <a:solidFill>
                <a:schemeClr val="tx1"/>
              </a:solidFill>
            </a:endParaRPr>
          </a:p>
        </p:txBody>
      </p:sp>
      <p:graphicFrame>
        <p:nvGraphicFramePr>
          <p:cNvPr id="19" name="Схема 18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42852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ru-RU" sz="4400" i="1" dirty="0" smtClean="0">
                <a:latin typeface="Monotype Corsiva" pitchFamily="66" charset="0"/>
                <a:cs typeface="Aparajita" pitchFamily="34" charset="0"/>
              </a:rPr>
              <a:t>Январь</a:t>
            </a:r>
            <a:endParaRPr lang="ru-RU" sz="4400" i="1" dirty="0">
              <a:latin typeface="Monotype Corsiva" pitchFamily="66" charset="0"/>
              <a:cs typeface="Aparajita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5952" y="5857892"/>
            <a:ext cx="6858048" cy="785818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Выберите число</a:t>
            </a:r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142976" y="1000108"/>
          <a:ext cx="7500990" cy="478634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71570"/>
                <a:gridCol w="1071570"/>
                <a:gridCol w="1071570"/>
                <a:gridCol w="1071570"/>
                <a:gridCol w="1071570"/>
                <a:gridCol w="1071570"/>
                <a:gridCol w="1071570"/>
              </a:tblGrid>
              <a:tr h="797724"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пн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ср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чт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сб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вс</a:t>
                      </a:r>
                      <a:endParaRPr lang="ru-RU" sz="3600" dirty="0"/>
                    </a:p>
                  </a:txBody>
                  <a:tcPr/>
                </a:tc>
              </a:tr>
              <a:tr h="797724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2" action="ppaction://hlinksldjump"/>
                        </a:rPr>
                        <a:t>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97724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97724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97724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6" action="ppaction://hlinksldjump"/>
                        </a:rPr>
                        <a:t>22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23</a:t>
                      </a:r>
                      <a:endParaRPr lang="ru-RU" sz="3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8" action="ppaction://hlinksldjump"/>
                        </a:rPr>
                        <a:t>25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9" action="ppaction://hlinksldjump"/>
                        </a:rPr>
                        <a:t>27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97724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214678" y="214290"/>
            <a:ext cx="335758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 smtClean="0">
                <a:solidFill>
                  <a:schemeClr val="accent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январь</a:t>
            </a:r>
            <a:endParaRPr lang="ru-RU" sz="4400" dirty="0">
              <a:solidFill>
                <a:schemeClr val="accent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2050" name="Picture 2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14414" y="5857892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285728"/>
            <a:ext cx="7772400" cy="642942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latin typeface="Monotype Corsiva" pitchFamily="66" charset="0"/>
              </a:rPr>
              <a:t>4 январь</a:t>
            </a:r>
            <a:endParaRPr lang="ru-RU" sz="4400" dirty="0">
              <a:solidFill>
                <a:schemeClr val="bg2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43438" y="1428736"/>
            <a:ext cx="4071966" cy="414340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sz="2200" dirty="0" smtClean="0">
                <a:solidFill>
                  <a:schemeClr val="tx1"/>
                </a:solidFill>
              </a:rPr>
              <a:t>375 лет со дня рождения  английского физика и математика Исаака Ньютона. Основоположник  дифференциального  и интегрального  исчисления, «формула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ru-RU" sz="2200" dirty="0" smtClean="0">
                <a:solidFill>
                  <a:schemeClr val="tx1"/>
                </a:solidFill>
              </a:rPr>
              <a:t>Ньютона-Лейбница», «бином Ньютона».</a:t>
            </a:r>
          </a:p>
        </p:txBody>
      </p:sp>
      <p:pic>
        <p:nvPicPr>
          <p:cNvPr id="1026" name="Picture 2" descr="Картинки по запросу исаак ньюто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357298"/>
            <a:ext cx="3109883" cy="4286280"/>
          </a:xfrm>
          <a:prstGeom prst="rect">
            <a:avLst/>
          </a:prstGeom>
          <a:noFill/>
        </p:spPr>
      </p:pic>
      <p:sp>
        <p:nvSpPr>
          <p:cNvPr id="1028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5715016"/>
            <a:ext cx="1234451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71736" y="5857892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8458200" cy="122237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6 января</a:t>
            </a:r>
            <a:endParaRPr lang="ru-RU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43306" y="1785926"/>
            <a:ext cx="5267332" cy="285752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cs typeface="Times New Roman" pitchFamily="18" charset="0"/>
              </a:rPr>
              <a:t>110 лет со дня рождения советского математика Александра Геннадьевича Куроша, автора известного университетского курса высшей алгебры.</a:t>
            </a:r>
            <a:endParaRPr lang="ru-RU" sz="2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3074" name="Picture 2" descr="http://conf.asu.ru/media/cache/event_logo_big/file/event/4623/rus_logo_74937c3d70f7c936fb28a5eefec43ed667f808a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643050"/>
            <a:ext cx="2500330" cy="3496224"/>
          </a:xfrm>
          <a:prstGeom prst="rect">
            <a:avLst/>
          </a:prstGeom>
          <a:noFill/>
        </p:spPr>
      </p:pic>
      <p:pic>
        <p:nvPicPr>
          <p:cNvPr id="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5643578"/>
            <a:ext cx="1234451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57422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8643966" cy="1000107"/>
          </a:xfrm>
        </p:spPr>
        <p:txBody>
          <a:bodyPr>
            <a:noAutofit/>
          </a:bodyPr>
          <a:lstStyle/>
          <a:p>
            <a:pPr algn="ctr"/>
            <a:r>
              <a:rPr lang="ru-RU" dirty="0" smtClean="0"/>
              <a:t> </a:t>
            </a:r>
            <a:r>
              <a:rPr lang="ru-RU" dirty="0" smtClean="0">
                <a:latin typeface="Monotype Corsiva" pitchFamily="66" charset="0"/>
              </a:rPr>
              <a:t>7 января 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43372" y="1285860"/>
            <a:ext cx="4857784" cy="457203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b="1" dirty="0" smtClean="0"/>
              <a:t>Эмиль Борель </a:t>
            </a:r>
            <a:r>
              <a:rPr lang="ru-RU" sz="2200" dirty="0" smtClean="0"/>
              <a:t>– </a:t>
            </a:r>
            <a:r>
              <a:rPr lang="ru-RU" sz="2200" dirty="0" smtClean="0">
                <a:solidFill>
                  <a:schemeClr val="tx1"/>
                </a:solidFill>
              </a:rPr>
              <a:t>один из самых известных математиков 20 века, президент Парижской академии наук с 1934 года. За свою жизнь он опубликовал более 300 работ. Его имя носят: подгруппа в алгебре, теорема, преобразование, функции, мера, класс, критерий, кольцо множеств и поле множеств в топологии. </a:t>
            </a:r>
          </a:p>
          <a:p>
            <a:r>
              <a:rPr lang="ru-RU" sz="2200" dirty="0" smtClean="0">
                <a:solidFill>
                  <a:schemeClr val="tx1"/>
                </a:solidFill>
              </a:rPr>
              <a:t> </a:t>
            </a:r>
            <a:br>
              <a:rPr lang="ru-RU" sz="2200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Эмиль Борел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071678"/>
            <a:ext cx="3071834" cy="2828648"/>
          </a:xfrm>
          <a:prstGeom prst="rect">
            <a:avLst/>
          </a:prstGeom>
          <a:noFill/>
        </p:spPr>
      </p:pic>
      <p:pic>
        <p:nvPicPr>
          <p:cNvPr id="7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5572140"/>
            <a:ext cx="1234451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71736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929882" cy="85723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2"/>
                </a:solidFill>
                <a:latin typeface="Monotype Corsiva" pitchFamily="66" charset="0"/>
              </a:rPr>
              <a:t>9 января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43372" y="1071546"/>
            <a:ext cx="4786346" cy="500066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b="1" dirty="0" smtClean="0">
                <a:solidFill>
                  <a:schemeClr val="tx1"/>
                </a:solidFill>
              </a:rPr>
              <a:t>Владимир Андреевич Стеклов- </a:t>
            </a:r>
            <a:r>
              <a:rPr lang="ru-RU" sz="2200" dirty="0" smtClean="0">
                <a:solidFill>
                  <a:schemeClr val="tx1"/>
                </a:solidFill>
              </a:rPr>
              <a:t>Русский и советский математик. Занимался вопросами разложения функций в ряды по заданным ортогональным системам функций, которые непосредственно связаны с приложением метода </a:t>
            </a:r>
            <a:r>
              <a:rPr lang="ru-RU" sz="2200" i="1" dirty="0" smtClean="0">
                <a:solidFill>
                  <a:schemeClr val="tx1"/>
                </a:solidFill>
              </a:rPr>
              <a:t>Фурье </a:t>
            </a:r>
            <a:r>
              <a:rPr lang="ru-RU" sz="2200" dirty="0" smtClean="0">
                <a:solidFill>
                  <a:schemeClr val="tx1"/>
                </a:solidFill>
              </a:rPr>
              <a:t>к решению краевых </a:t>
            </a:r>
            <a:r>
              <a:rPr lang="ru-RU" sz="2200" dirty="0" err="1" smtClean="0">
                <a:solidFill>
                  <a:schemeClr val="tx1"/>
                </a:solidFill>
              </a:rPr>
              <a:t>задач.Ему</a:t>
            </a:r>
            <a:r>
              <a:rPr lang="ru-RU" sz="2200" dirty="0" smtClean="0">
                <a:solidFill>
                  <a:schemeClr val="tx1"/>
                </a:solidFill>
              </a:rPr>
              <a:t> принадлежат важные исследования по теории дифференциальных уравнений, математическому анализу, теории упругости и гидромеханике. Опубликовано около 150 работ.</a:t>
            </a:r>
          </a:p>
          <a:p>
            <a:endParaRPr lang="ru-RU" sz="2200" dirty="0">
              <a:solidFill>
                <a:schemeClr val="tx1"/>
              </a:solidFill>
            </a:endParaRPr>
          </a:p>
        </p:txBody>
      </p:sp>
      <p:pic>
        <p:nvPicPr>
          <p:cNvPr id="31746" name="Picture 2" descr="http://hoster.bmstu.ru/~fn1/wp-content/uploads/2011/08/math/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571612"/>
            <a:ext cx="3429024" cy="3598221"/>
          </a:xfrm>
          <a:prstGeom prst="rect">
            <a:avLst/>
          </a:prstGeom>
          <a:noFill/>
        </p:spPr>
      </p:pic>
      <p:pic>
        <p:nvPicPr>
          <p:cNvPr id="7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572140"/>
            <a:ext cx="1234451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5572140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14291"/>
            <a:ext cx="8458200" cy="92869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22 января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7620" y="1357298"/>
            <a:ext cx="5143504" cy="52864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b="1" dirty="0" smtClean="0"/>
              <a:t>Андре Мари Ампер - </a:t>
            </a:r>
            <a:r>
              <a:rPr lang="ru-RU" sz="2200" dirty="0" smtClean="0"/>
              <a:t>Первоначальное образование он получил дома, очень быстро выучился чтению и арифметике, читал все подряд. Особый интерес Андре проявлял к физико-математическим наукам. Он создал первую теорию, которая выражала связь электрических и магнитных явлений. Амперу принадлежит гипотеза о природе магнетизма, он ввел в физику понятие «</a:t>
            </a:r>
            <a:r>
              <a:rPr lang="ru-RU" sz="2200" b="1" dirty="0" smtClean="0"/>
              <a:t>электрический ток</a:t>
            </a:r>
            <a:r>
              <a:rPr lang="ru-RU" sz="2200" dirty="0" smtClean="0"/>
              <a:t>». Работал также в области механики, теории вероятностей и математического анализа.</a:t>
            </a:r>
          </a:p>
        </p:txBody>
      </p:sp>
      <p:pic>
        <p:nvPicPr>
          <p:cNvPr id="1026" name="Picture 2" descr="Андре Ампе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714488"/>
            <a:ext cx="3515109" cy="3500462"/>
          </a:xfrm>
          <a:prstGeom prst="rect">
            <a:avLst/>
          </a:prstGeom>
          <a:noFill/>
        </p:spPr>
      </p:pic>
      <p:pic>
        <p:nvPicPr>
          <p:cNvPr id="1030" name="Picture 6" descr="http://i52.tinypic.com/20r3ei9.jpg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782" y="-285776"/>
            <a:ext cx="2743218" cy="1714512"/>
          </a:xfrm>
          <a:prstGeom prst="rect">
            <a:avLst/>
          </a:prstGeom>
          <a:noFill/>
        </p:spPr>
      </p:pic>
      <p:pic>
        <p:nvPicPr>
          <p:cNvPr id="9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5572140"/>
            <a:ext cx="1234451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57422" y="5643578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0"/>
            <a:ext cx="9858444" cy="785818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 </a:t>
            </a:r>
            <a:r>
              <a:rPr lang="ru-RU" dirty="0" smtClean="0">
                <a:solidFill>
                  <a:schemeClr val="accent5"/>
                </a:solidFill>
                <a:latin typeface="Monotype Corsiva" pitchFamily="66" charset="0"/>
              </a:rPr>
              <a:t>23 января 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00430" y="857232"/>
            <a:ext cx="5500726" cy="557216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endParaRPr lang="ru-RU" sz="2200" b="1" dirty="0" smtClean="0">
              <a:solidFill>
                <a:schemeClr val="tx2"/>
              </a:solidFill>
            </a:endParaRPr>
          </a:p>
          <a:p>
            <a:endParaRPr lang="ru-RU" sz="2200" b="1" dirty="0" smtClean="0">
              <a:solidFill>
                <a:schemeClr val="tx2"/>
              </a:solidFill>
            </a:endParaRPr>
          </a:p>
          <a:p>
            <a:endParaRPr lang="ru-RU" sz="2200" b="1" dirty="0" smtClean="0">
              <a:solidFill>
                <a:schemeClr val="tx2"/>
              </a:solidFill>
            </a:endParaRPr>
          </a:p>
          <a:p>
            <a:r>
              <a:rPr lang="ru-RU" sz="2600" b="1" dirty="0" smtClean="0">
                <a:solidFill>
                  <a:schemeClr val="tx2"/>
                </a:solidFill>
              </a:rPr>
              <a:t>Давид Гильберт</a:t>
            </a:r>
            <a:r>
              <a:rPr lang="ru-RU" sz="2600" dirty="0" smtClean="0">
                <a:solidFill>
                  <a:schemeClr val="tx2"/>
                </a:solidFill>
              </a:rPr>
              <a:t> - немецкий математик. Исследования Гильберта оказали большое влияние на развитие многих разделов математики: Теория инвариантов; Теория алгебраических чисел; Основания геометрии; Принцип Дирихле и примыкающие к нему проблемы вариационного исчисления и дифференциальных уравнений; Теория интегральных уравнений; Решение проблемы Варинга в теории чисел; Основы математической физики; Логические основы математики.</a:t>
            </a:r>
          </a:p>
          <a:p>
            <a:r>
              <a:rPr lang="ru-RU" sz="2200" dirty="0" smtClean="0">
                <a:solidFill>
                  <a:schemeClr val="tx2"/>
                </a:solidFill>
              </a:rPr>
              <a:t/>
            </a:r>
            <a:br>
              <a:rPr lang="ru-RU" sz="2200" dirty="0" smtClean="0">
                <a:solidFill>
                  <a:schemeClr val="tx2"/>
                </a:solidFill>
              </a:rPr>
            </a:br>
            <a:endParaRPr lang="ru-RU" sz="2200" dirty="0" smtClean="0">
              <a:solidFill>
                <a:schemeClr val="tx2"/>
              </a:solidFill>
            </a:endParaRPr>
          </a:p>
          <a:p>
            <a:pPr>
              <a:buSzPct val="75000"/>
            </a:pPr>
            <a:endParaRPr lang="ru-RU" dirty="0"/>
          </a:p>
        </p:txBody>
      </p:sp>
      <p:pic>
        <p:nvPicPr>
          <p:cNvPr id="26626" name="Picture 2" descr="Давид Гильбер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00174"/>
            <a:ext cx="2928926" cy="2831295"/>
          </a:xfrm>
          <a:prstGeom prst="rect">
            <a:avLst/>
          </a:prstGeom>
          <a:noFill/>
        </p:spPr>
      </p:pic>
      <p:pic>
        <p:nvPicPr>
          <p:cNvPr id="9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572140"/>
            <a:ext cx="1234451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5643578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0"/>
            <a:ext cx="8458200" cy="122237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5"/>
                </a:solidFill>
                <a:latin typeface="Monotype Corsiva" pitchFamily="66" charset="0"/>
              </a:rPr>
              <a:t>25 января 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28992" y="1714488"/>
            <a:ext cx="5500726" cy="457203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b="1" dirty="0" err="1" smtClean="0"/>
              <a:t>Жозеф</a:t>
            </a:r>
            <a:r>
              <a:rPr lang="ru-RU" sz="2200" b="1" dirty="0" smtClean="0"/>
              <a:t> Луи Лагранж - </a:t>
            </a:r>
            <a:r>
              <a:rPr lang="ru-RU" sz="2200" dirty="0" smtClean="0"/>
              <a:t>французский математик и механик.   Рано проявившиеся блестящие математические способности позволили ему в 19 лет стать профессором геометрии в Артиллерийской школе Турина.  В 1755 году Лагранж послал Эйлеру свою эпохальную математическую работу об изопериметрических свойствах, положенных им впоследствии в основу вариационного исчисления, а в 1756 году он стал иностранным членом Берлинской академии наук. </a:t>
            </a:r>
          </a:p>
        </p:txBody>
      </p:sp>
      <p:pic>
        <p:nvPicPr>
          <p:cNvPr id="28674" name="Picture 2" descr="Жозеф Луи Лагранж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000240"/>
            <a:ext cx="3109219" cy="2500330"/>
          </a:xfrm>
          <a:prstGeom prst="rect">
            <a:avLst/>
          </a:prstGeom>
          <a:noFill/>
        </p:spPr>
      </p:pic>
      <p:pic>
        <p:nvPicPr>
          <p:cNvPr id="28680" name="Picture 8" descr="http://kartinki-vernisazh.ru/_ph/56/2/462507150.gif?151438055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214290"/>
            <a:ext cx="1740942" cy="1500173"/>
          </a:xfrm>
          <a:prstGeom prst="rect">
            <a:avLst/>
          </a:prstGeom>
          <a:noFill/>
        </p:spPr>
      </p:pic>
      <p:pic>
        <p:nvPicPr>
          <p:cNvPr id="7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5643578"/>
            <a:ext cx="1234451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08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0"/>
            <a:ext cx="8458200" cy="1222375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solidFill>
                  <a:schemeClr val="accent5"/>
                </a:solidFill>
                <a:latin typeface="Monotype Corsiva" pitchFamily="66" charset="0"/>
              </a:rPr>
              <a:t>27 января</a:t>
            </a:r>
            <a:endParaRPr lang="ru-RU" sz="4400" dirty="0">
              <a:solidFill>
                <a:schemeClr val="accent5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4810" y="2214554"/>
            <a:ext cx="4695828" cy="278608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sz="2200" dirty="0" smtClean="0">
                <a:solidFill>
                  <a:schemeClr val="tx1"/>
                </a:solidFill>
              </a:rPr>
              <a:t>200 лет со дня рождения немецкого математика-педагога Генриха </a:t>
            </a:r>
            <a:r>
              <a:rPr lang="ru-RU" sz="2200" dirty="0" err="1" smtClean="0">
                <a:solidFill>
                  <a:schemeClr val="tx1"/>
                </a:solidFill>
              </a:rPr>
              <a:t>Рехарда</a:t>
            </a:r>
            <a:r>
              <a:rPr lang="ru-RU" sz="2200" dirty="0" smtClean="0">
                <a:solidFill>
                  <a:schemeClr val="tx1"/>
                </a:solidFill>
              </a:rPr>
              <a:t> </a:t>
            </a:r>
            <a:r>
              <a:rPr lang="ru-RU" sz="2200" dirty="0" err="1" smtClean="0">
                <a:solidFill>
                  <a:schemeClr val="tx1"/>
                </a:solidFill>
              </a:rPr>
              <a:t>Бальцера</a:t>
            </a:r>
            <a:r>
              <a:rPr lang="ru-RU" sz="2200" dirty="0" smtClean="0">
                <a:solidFill>
                  <a:schemeClr val="tx1"/>
                </a:solidFill>
              </a:rPr>
              <a:t>. Один и первых изложил основы геометрии </a:t>
            </a:r>
            <a:r>
              <a:rPr lang="ru-RU" sz="2200" dirty="0" err="1" smtClean="0">
                <a:solidFill>
                  <a:schemeClr val="tx1"/>
                </a:solidFill>
              </a:rPr>
              <a:t>Лобаческого</a:t>
            </a:r>
            <a:r>
              <a:rPr lang="ru-RU" sz="2200" dirty="0" smtClean="0">
                <a:solidFill>
                  <a:schemeClr val="tx1"/>
                </a:solidFill>
              </a:rPr>
              <a:t>.</a:t>
            </a:r>
            <a:endParaRPr lang="ru-RU" sz="2200" dirty="0">
              <a:solidFill>
                <a:schemeClr val="tx1"/>
              </a:solidFill>
            </a:endParaRPr>
          </a:p>
        </p:txBody>
      </p:sp>
      <p:pic>
        <p:nvPicPr>
          <p:cNvPr id="27650" name="Picture 2" descr="https://persons-info.com/userfiles/image/persons/0-10000/2000-3000/2733/BALTTSER_Genrikh1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643050"/>
            <a:ext cx="2739237" cy="3643321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5643578"/>
            <a:ext cx="1234451" cy="92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71736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0"/>
            <a:ext cx="8458200" cy="1222375"/>
          </a:xfrm>
        </p:spPr>
        <p:txBody>
          <a:bodyPr/>
          <a:lstStyle/>
          <a:p>
            <a:pPr algn="ctr"/>
            <a:r>
              <a:rPr lang="ru-RU" dirty="0" smtClean="0"/>
              <a:t>     </a:t>
            </a:r>
            <a:r>
              <a:rPr lang="ru-RU" sz="4400" dirty="0" smtClean="0">
                <a:latin typeface="Monotype Corsiva" pitchFamily="66" charset="0"/>
              </a:rPr>
              <a:t>Февраль</a:t>
            </a:r>
            <a:r>
              <a:rPr lang="ru-RU" dirty="0" smtClean="0">
                <a:latin typeface="Monotype Corsiva" pitchFamily="66" charset="0"/>
              </a:rPr>
              <a:t> 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85918" y="5786454"/>
            <a:ext cx="6929486" cy="700086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Выберите число</a:t>
            </a:r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00166" y="1500174"/>
          <a:ext cx="6572293" cy="385765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38899"/>
                <a:gridCol w="938899"/>
                <a:gridCol w="938899"/>
                <a:gridCol w="938899"/>
                <a:gridCol w="938899"/>
                <a:gridCol w="938899"/>
                <a:gridCol w="938899"/>
              </a:tblGrid>
              <a:tr h="642942"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пн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ср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чт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сб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вс</a:t>
                      </a:r>
                      <a:endParaRPr lang="ru-RU" sz="3600" dirty="0"/>
                    </a:p>
                  </a:txBody>
                  <a:tcPr/>
                </a:tc>
              </a:tr>
              <a:tr h="64294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2" action="ppaction://hlinksldjump"/>
                        </a:rPr>
                        <a:t>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2942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2942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12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14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2942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6" action="ppaction://hlinksldjump"/>
                        </a:rPr>
                        <a:t>19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21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2942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5786" y="5643578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10072726" cy="78581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         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2 февраля</a:t>
            </a:r>
            <a:r>
              <a:rPr lang="ru-RU" dirty="0" smtClean="0">
                <a:solidFill>
                  <a:schemeClr val="accent5">
                    <a:lumMod val="75000"/>
                  </a:schemeClr>
                </a:solidFill>
              </a:rPr>
              <a:t>  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86182" y="857232"/>
            <a:ext cx="5143536" cy="52864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b="1" dirty="0" smtClean="0">
                <a:solidFill>
                  <a:schemeClr val="tx1"/>
                </a:solidFill>
              </a:rPr>
              <a:t>Г. Н. Поваров - </a:t>
            </a:r>
            <a:r>
              <a:rPr lang="ru-RU" sz="2200" dirty="0" smtClean="0">
                <a:solidFill>
                  <a:schemeClr val="tx1"/>
                </a:solidFill>
              </a:rPr>
              <a:t>будучи замечательным математиком и кибернетиком, он известен работами по технической логике, логическим машинам. По окончании механико-математического факультета. Он предложил концепцию объективной (событийной) логики, в которой суждения и утверждения (образы событий) заменялись самими событиями.  Он предложил теорию, представлявшая сети коммуникаций в виде кумулятивных сетей, ставшая результатом изучения линейных связей в разных системах методами абстрактной алгебры.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Картинки по запрос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9534" y="1000108"/>
            <a:ext cx="2683772" cy="4000528"/>
          </a:xfrm>
          <a:prstGeom prst="rect">
            <a:avLst/>
          </a:prstGeom>
          <a:noFill/>
        </p:spPr>
      </p:pic>
      <p:pic>
        <p:nvPicPr>
          <p:cNvPr id="7169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5786454"/>
            <a:ext cx="1285884" cy="777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1"/>
            <a:ext cx="8458200" cy="928670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7 февраля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71934" y="2214554"/>
            <a:ext cx="4695828" cy="271464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 200 лет со дня рождения французского математика и механика Жана </a:t>
            </a:r>
            <a:r>
              <a:rPr lang="ru-RU" dirty="0" err="1" smtClean="0"/>
              <a:t>Френе</a:t>
            </a:r>
            <a:r>
              <a:rPr lang="ru-RU" dirty="0" smtClean="0"/>
              <a:t>. Автор ряда важных результатов в дифференциальной геометрии.</a:t>
            </a:r>
            <a:endParaRPr lang="en-US" dirty="0" smtClean="0"/>
          </a:p>
        </p:txBody>
      </p:sp>
      <p:pic>
        <p:nvPicPr>
          <p:cNvPr id="28674" name="Picture 2" descr="https://collectionimages.npg.org.uk/large/mw112785/Jean-Frdric-Maximilien-de-Waldec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071546"/>
            <a:ext cx="2786082" cy="4539441"/>
          </a:xfrm>
          <a:prstGeom prst="rect">
            <a:avLst/>
          </a:prstGeom>
          <a:noFill/>
        </p:spPr>
      </p:pic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5786454"/>
            <a:ext cx="1285884" cy="777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85728"/>
            <a:ext cx="8458200" cy="857255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12 февраля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71934" y="1785926"/>
            <a:ext cx="4767266" cy="342902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 75 лет со дня рождения лауреата премии Вольфа американского математика </a:t>
            </a:r>
            <a:r>
              <a:rPr lang="ru-RU" dirty="0" err="1" smtClean="0"/>
              <a:t>Денниса</a:t>
            </a:r>
            <a:r>
              <a:rPr lang="ru-RU" dirty="0" smtClean="0"/>
              <a:t> </a:t>
            </a:r>
            <a:r>
              <a:rPr lang="ru-RU" dirty="0" err="1" smtClean="0"/>
              <a:t>Салливана</a:t>
            </a:r>
            <a:r>
              <a:rPr lang="ru-RU" dirty="0" smtClean="0"/>
              <a:t>. Основные труды относятся к топологии и теории динамических систем.</a:t>
            </a:r>
            <a:endParaRPr lang="ru-RU" dirty="0"/>
          </a:p>
        </p:txBody>
      </p:sp>
      <p:pic>
        <p:nvPicPr>
          <p:cNvPr id="29698" name="Picture 2" descr="http://www.balzan.org/upload/Sullivan-Dennis-PremioBalzan2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857364"/>
            <a:ext cx="3357586" cy="3357587"/>
          </a:xfrm>
          <a:prstGeom prst="rect">
            <a:avLst/>
          </a:prstGeom>
          <a:noFill/>
        </p:spPr>
      </p:pic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5786454"/>
            <a:ext cx="1285884" cy="777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86050" y="285729"/>
            <a:ext cx="4214842" cy="785818"/>
          </a:xfr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14 февраля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1928802"/>
            <a:ext cx="5053018" cy="300039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 90 лет </a:t>
            </a:r>
            <a:r>
              <a:rPr lang="ru-RU" dirty="0" err="1" smtClean="0"/>
              <a:t>cо</a:t>
            </a:r>
            <a:r>
              <a:rPr lang="ru-RU" dirty="0" smtClean="0"/>
              <a:t> дня рождения заслуженного деятеля науки РФ Александра Александровича Абрамова, специалиста в области вы- числительных методов и их приложений в математической физике.</a:t>
            </a:r>
            <a:endParaRPr lang="ru-RU" dirty="0"/>
          </a:p>
        </p:txBody>
      </p:sp>
      <p:pic>
        <p:nvPicPr>
          <p:cNvPr id="31746" name="Picture 2" descr="http://rus-travelers.ru/wp-content/uploads/2013/03/abram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571612"/>
            <a:ext cx="2486920" cy="3643338"/>
          </a:xfrm>
          <a:prstGeom prst="rect">
            <a:avLst/>
          </a:prstGeom>
          <a:noFill/>
        </p:spPr>
      </p:pic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5786454"/>
            <a:ext cx="1285884" cy="777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0"/>
            <a:ext cx="8458200" cy="1222375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19 февраля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2571744"/>
            <a:ext cx="4195762" cy="3143272"/>
          </a:xfrm>
        </p:spPr>
        <p:txBody>
          <a:bodyPr/>
          <a:lstStyle/>
          <a:p>
            <a:r>
              <a:rPr lang="ru-RU" dirty="0" smtClean="0"/>
              <a:t> 545 лет со дня рождения польского астронома и математика Николая Коперника.  Читал лекции по математике </a:t>
            </a:r>
            <a:endParaRPr lang="ru-RU" dirty="0"/>
          </a:p>
        </p:txBody>
      </p:sp>
      <p:sp>
        <p:nvSpPr>
          <p:cNvPr id="6146" name="AutoShape 2" descr="https://teknikbilimler.net/wp-content/uploads/2016/03/Kopernik-Kimdir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8" name="AutoShape 4" descr="https://teknikbilimler.net/wp-content/uploads/2016/03/Kopernik-Kimdir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0" name="AutoShape 6" descr="https://teknikbilimler.net/wp-content/uploads/2016/03/Kopernik-Kimdir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2" name="AutoShape 8" descr="https://teknikbilimler.net/wp-content/uploads/2016/03/Kopernik-Kimdir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4" name="Picture 10" descr="http://www.pavelin.ru/images/stories/koper/coperni_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571744"/>
            <a:ext cx="3857620" cy="2447238"/>
          </a:xfrm>
          <a:prstGeom prst="rect">
            <a:avLst/>
          </a:prstGeom>
          <a:noFill/>
        </p:spPr>
      </p:pic>
      <p:pic>
        <p:nvPicPr>
          <p:cNvPr id="6156" name="Picture 12" descr="http://metodist.edu54.ru/sites/default/files/userfiles/image/skywatc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285728"/>
            <a:ext cx="1357322" cy="2224889"/>
          </a:xfrm>
          <a:prstGeom prst="rect">
            <a:avLst/>
          </a:prstGeom>
          <a:noFill/>
        </p:spPr>
      </p:pic>
      <p:pic>
        <p:nvPicPr>
          <p:cNvPr id="10" name="Picture 1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5786454"/>
            <a:ext cx="1285884" cy="777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85918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0"/>
            <a:ext cx="8458200" cy="1222375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21 февраля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43372" y="2143116"/>
            <a:ext cx="4357718" cy="278608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 425 лет со дня рождения </a:t>
            </a:r>
            <a:r>
              <a:rPr lang="ru-RU" dirty="0" err="1" smtClean="0"/>
              <a:t>Жерара</a:t>
            </a:r>
            <a:r>
              <a:rPr lang="ru-RU" dirty="0" smtClean="0"/>
              <a:t> </a:t>
            </a:r>
            <a:r>
              <a:rPr lang="ru-RU" dirty="0" err="1" smtClean="0"/>
              <a:t>Дезарга</a:t>
            </a:r>
            <a:r>
              <a:rPr lang="ru-RU" dirty="0" smtClean="0"/>
              <a:t>, французского математика, одного из создателей </a:t>
            </a:r>
            <a:r>
              <a:rPr lang="ru-RU" dirty="0" err="1" smtClean="0"/>
              <a:t>проек</a:t>
            </a:r>
            <a:r>
              <a:rPr lang="ru-RU" dirty="0" smtClean="0"/>
              <a:t>- </a:t>
            </a:r>
            <a:r>
              <a:rPr lang="ru-RU" dirty="0" err="1" smtClean="0"/>
              <a:t>тивной</a:t>
            </a:r>
            <a:r>
              <a:rPr lang="ru-RU" dirty="0" smtClean="0"/>
              <a:t> геометрии.</a:t>
            </a:r>
            <a:endParaRPr lang="ru-RU" dirty="0"/>
          </a:p>
        </p:txBody>
      </p:sp>
      <p:pic>
        <p:nvPicPr>
          <p:cNvPr id="33794" name="Picture 2" descr="https://math.edu.yar.ru/_news_/18-avgusta_w179_h2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714488"/>
            <a:ext cx="2675189" cy="3571900"/>
          </a:xfrm>
          <a:prstGeom prst="rect">
            <a:avLst/>
          </a:prstGeom>
          <a:noFill/>
        </p:spPr>
      </p:pic>
      <p:pic>
        <p:nvPicPr>
          <p:cNvPr id="5" name="Picture 1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5786454"/>
            <a:ext cx="1285884" cy="777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8458200" cy="785794"/>
          </a:xfrm>
        </p:spPr>
        <p:txBody>
          <a:bodyPr/>
          <a:lstStyle/>
          <a:p>
            <a:pPr algn="ctr"/>
            <a:r>
              <a:rPr lang="ru-RU" dirty="0" smtClean="0"/>
              <a:t>      </a:t>
            </a:r>
            <a:r>
              <a:rPr lang="ru-RU" dirty="0" smtClean="0">
                <a:latin typeface="Monotype Corsiva" pitchFamily="66" charset="0"/>
              </a:rPr>
              <a:t>март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2357430"/>
            <a:ext cx="8643966" cy="4357718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71603" y="1000110"/>
          <a:ext cx="6429423" cy="450059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18489"/>
                <a:gridCol w="918489"/>
                <a:gridCol w="918489"/>
                <a:gridCol w="918489"/>
                <a:gridCol w="918489"/>
                <a:gridCol w="918489"/>
                <a:gridCol w="918489"/>
              </a:tblGrid>
              <a:tr h="750099"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пн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ср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чт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сб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вс</a:t>
                      </a:r>
                      <a:endParaRPr lang="ru-RU" sz="3600" dirty="0"/>
                    </a:p>
                  </a:txBody>
                  <a:tcPr/>
                </a:tc>
              </a:tr>
              <a:tr h="75009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2" action="ppaction://hlinksldjump"/>
                        </a:rPr>
                        <a:t>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009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009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14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009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009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6" action="ppaction://hlinksldjump"/>
                        </a:rPr>
                        <a:t>29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30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285984" y="5929330"/>
            <a:ext cx="25717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Выберите число</a:t>
            </a:r>
            <a:endParaRPr lang="ru-RU" sz="2400" b="1" dirty="0"/>
          </a:p>
        </p:txBody>
      </p:sp>
      <p:pic>
        <p:nvPicPr>
          <p:cNvPr id="9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71538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0"/>
            <a:ext cx="8458200" cy="122237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3 марта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9124" y="2000240"/>
            <a:ext cx="4143404" cy="2643206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370 лет со дня рождения итальянского </a:t>
            </a:r>
            <a:r>
              <a:rPr lang="ru-RU" dirty="0" err="1" smtClean="0">
                <a:solidFill>
                  <a:schemeClr val="tx1"/>
                </a:solidFill>
              </a:rPr>
              <a:t>инжинера</a:t>
            </a:r>
            <a:r>
              <a:rPr lang="ru-RU" dirty="0" smtClean="0">
                <a:solidFill>
                  <a:schemeClr val="tx1"/>
                </a:solidFill>
              </a:rPr>
              <a:t> и математика Джованни </a:t>
            </a:r>
            <a:r>
              <a:rPr lang="ru-RU" dirty="0" err="1" smtClean="0">
                <a:solidFill>
                  <a:schemeClr val="tx1"/>
                </a:solidFill>
              </a:rPr>
              <a:t>Чевы</a:t>
            </a:r>
            <a:r>
              <a:rPr lang="ru-RU" dirty="0" smtClean="0">
                <a:solidFill>
                  <a:schemeClr val="tx1"/>
                </a:solidFill>
              </a:rPr>
              <a:t>. («теорема </a:t>
            </a:r>
            <a:r>
              <a:rPr lang="ru-RU" dirty="0" err="1" smtClean="0">
                <a:solidFill>
                  <a:schemeClr val="tx1"/>
                </a:solidFill>
              </a:rPr>
              <a:t>Чевы</a:t>
            </a:r>
            <a:r>
              <a:rPr lang="ru-RU" dirty="0" smtClean="0">
                <a:solidFill>
                  <a:schemeClr val="tx1"/>
                </a:solidFill>
              </a:rPr>
              <a:t>» для треугольника).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3794" name="Picture 2" descr="http://www.free-scores.com/IMG/giordaniello/giordaniello_201401060802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643050"/>
            <a:ext cx="3071834" cy="3733512"/>
          </a:xfrm>
          <a:prstGeom prst="rect">
            <a:avLst/>
          </a:prstGeom>
          <a:noFill/>
        </p:spPr>
      </p:pic>
      <p:pic>
        <p:nvPicPr>
          <p:cNvPr id="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715016"/>
            <a:ext cx="1214446" cy="914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285728"/>
            <a:ext cx="8458200" cy="122237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4 марта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57554" y="1643050"/>
            <a:ext cx="5553084" cy="4071966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100 лет со дня рождения американского математика, специалиста в области теории вероятностей </a:t>
            </a:r>
            <a:r>
              <a:rPr lang="ru-RU" sz="2400" dirty="0" err="1" smtClean="0">
                <a:solidFill>
                  <a:schemeClr val="tx1"/>
                </a:solidFill>
              </a:rPr>
              <a:t>Джилберта</a:t>
            </a:r>
            <a:r>
              <a:rPr lang="ru-RU" sz="2400" dirty="0" smtClean="0">
                <a:solidFill>
                  <a:schemeClr val="tx1"/>
                </a:solidFill>
              </a:rPr>
              <a:t> Ханта. В 60-е годы ХХ в. совместно с Джозефом Дубом он обнаружил связи между теорией потенциала и теорией </a:t>
            </a:r>
            <a:r>
              <a:rPr lang="ru-RU" sz="2400" dirty="0" err="1" smtClean="0">
                <a:solidFill>
                  <a:schemeClr val="tx1"/>
                </a:solidFill>
              </a:rPr>
              <a:t>марковских</a:t>
            </a:r>
            <a:r>
              <a:rPr lang="ru-RU" sz="2400" dirty="0" smtClean="0">
                <a:solidFill>
                  <a:schemeClr val="tx1"/>
                </a:solidFill>
              </a:rPr>
              <a:t> процессов, привлекшие к теории потенциала внимание многих математиков, занимающихся теорией вероятностей.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34818" name="Picture 2" descr="http://www-groups.dcs.st-and.ac.uk/history/history/BigPictures/Hunt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928802"/>
            <a:ext cx="2343150" cy="3105150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715016"/>
            <a:ext cx="1214446" cy="914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0" name="Picture 4" descr="http://www.gifpark.su/Gifs/THINGS/GAMBLE/dice_t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428604"/>
            <a:ext cx="1285884" cy="1194037"/>
          </a:xfrm>
          <a:prstGeom prst="rect">
            <a:avLst/>
          </a:prstGeom>
          <a:noFill/>
        </p:spPr>
      </p:pic>
      <p:pic>
        <p:nvPicPr>
          <p:cNvPr id="8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5735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43174" y="285728"/>
            <a:ext cx="4000528" cy="785794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6 марта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43306" y="2143116"/>
            <a:ext cx="4857784" cy="2428892"/>
          </a:xfr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 </a:t>
            </a:r>
            <a:r>
              <a:rPr lang="ru-RU" sz="2200" dirty="0" smtClean="0"/>
              <a:t>150 лет со дня рождения итальянского математика </a:t>
            </a:r>
            <a:r>
              <a:rPr lang="ru-RU" sz="2200" dirty="0" err="1" smtClean="0"/>
              <a:t>Этторе</a:t>
            </a:r>
            <a:r>
              <a:rPr lang="ru-RU" sz="2200" dirty="0" smtClean="0"/>
              <a:t> </a:t>
            </a:r>
            <a:r>
              <a:rPr lang="ru-RU" sz="2200" dirty="0" err="1" smtClean="0"/>
              <a:t>Бартолотти</a:t>
            </a:r>
            <a:r>
              <a:rPr lang="ru-RU" sz="2200" dirty="0" smtClean="0"/>
              <a:t>. Основные работы в области дифференциальной геометрии и истории математики.</a:t>
            </a:r>
            <a:endParaRPr lang="ru-RU" sz="2200" dirty="0"/>
          </a:p>
        </p:txBody>
      </p:sp>
      <p:pic>
        <p:nvPicPr>
          <p:cNvPr id="35842" name="Picture 2" descr="Ettore Bortolott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643050"/>
            <a:ext cx="2452349" cy="3286148"/>
          </a:xfrm>
          <a:prstGeom prst="rect">
            <a:avLst/>
          </a:prstGeom>
          <a:noFill/>
        </p:spPr>
      </p:pic>
      <p:pic>
        <p:nvPicPr>
          <p:cNvPr id="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5643578"/>
            <a:ext cx="1214446" cy="914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71736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1"/>
            <a:ext cx="8458200" cy="64291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      </a:t>
            </a:r>
            <a:r>
              <a:rPr lang="ru-RU" dirty="0" smtClean="0">
                <a:latin typeface="Monotype Corsiva" pitchFamily="66" charset="0"/>
              </a:rPr>
              <a:t>14 марта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785794"/>
            <a:ext cx="7500990" cy="4857784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200" b="1" dirty="0" smtClean="0">
                <a:solidFill>
                  <a:schemeClr val="tx1"/>
                </a:solidFill>
              </a:rPr>
              <a:t>День числа пи</a:t>
            </a:r>
            <a:r>
              <a:rPr lang="ru-RU" sz="2200" dirty="0" smtClean="0">
                <a:solidFill>
                  <a:schemeClr val="tx1"/>
                </a:solidFill>
              </a:rPr>
              <a:t> отмечается каждый год 14 марта. В числах эта дата обозначается как 3.14 – сокращенная версия числа пи.</a:t>
            </a:r>
          </a:p>
          <a:p>
            <a:r>
              <a:rPr lang="ru-RU" sz="2200" dirty="0" smtClean="0">
                <a:solidFill>
                  <a:schemeClr val="tx1"/>
                </a:solidFill>
              </a:rPr>
              <a:t>Ученые со свойственной им тщательностью настаивают, что отмечать праздник надо не только третьего марта, но и еще непременно в час, 59 минут, 26 секунд, потому что это соответствует более полной версии числа (3.1415926). </a:t>
            </a:r>
          </a:p>
          <a:p>
            <a:r>
              <a:rPr lang="ru-RU" sz="2200" dirty="0" smtClean="0">
                <a:solidFill>
                  <a:schemeClr val="tx1"/>
                </a:solidFill>
              </a:rPr>
              <a:t>Как праздновать? В качестве отмечания надо решать математические задачки, а также есть и пить блюда и напитки, начинающиеся на буквы "пи", играть в такие же игры.  значение числа пи до 12 знака включительно. </a:t>
            </a:r>
          </a:p>
          <a:p>
            <a:r>
              <a:rPr lang="ru-RU" sz="2200" dirty="0" smtClean="0">
                <a:solidFill>
                  <a:schemeClr val="tx1"/>
                </a:solidFill>
              </a:rPr>
              <a:t>Каждое слово в нем состоит из количества букв, соответствующего каждой цифре подряд: 3.14159265358.</a:t>
            </a:r>
            <a:endParaRPr lang="ru-RU" sz="2200" dirty="0">
              <a:solidFill>
                <a:schemeClr val="tx1"/>
              </a:solidFill>
            </a:endParaRPr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5715016"/>
            <a:ext cx="1143008" cy="914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42853"/>
            <a:ext cx="8458200" cy="107157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18 марта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00496" y="2071678"/>
            <a:ext cx="4929222" cy="2286016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220 лет со дня рождения швейцарского математика </a:t>
            </a:r>
            <a:r>
              <a:rPr lang="ru-RU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Якоба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Штейнера. Основные труды относятся к развитию проективной геометрии синтетическими методами.</a:t>
            </a: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6866" name="Picture 2" descr="http://xn----htbmfiobpnc5m.xn--p1ai/images_thumbs/52/06291ee84397cf9eada3e0c7501c4ba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428736"/>
            <a:ext cx="2688212" cy="3786214"/>
          </a:xfrm>
          <a:prstGeom prst="rect">
            <a:avLst/>
          </a:prstGeom>
          <a:noFill/>
        </p:spPr>
      </p:pic>
      <p:pic>
        <p:nvPicPr>
          <p:cNvPr id="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643578"/>
            <a:ext cx="1143008" cy="914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0"/>
            <a:ext cx="8458200" cy="122237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29 марта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9124" y="2000240"/>
            <a:ext cx="4410076" cy="278608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>
                <a:solidFill>
                  <a:schemeClr val="tx1"/>
                </a:solidFill>
              </a:rPr>
              <a:t> 120 лет со дня рождения Вильгельма </a:t>
            </a:r>
            <a:r>
              <a:rPr lang="ru-RU" sz="2200" dirty="0" err="1" smtClean="0">
                <a:solidFill>
                  <a:schemeClr val="tx1"/>
                </a:solidFill>
              </a:rPr>
              <a:t>Аккермана</a:t>
            </a:r>
            <a:r>
              <a:rPr lang="ru-RU" sz="2200" dirty="0" smtClean="0">
                <a:solidFill>
                  <a:schemeClr val="tx1"/>
                </a:solidFill>
              </a:rPr>
              <a:t>, немецкого математика и логика, соавтора Д. Гильберта по монографии «Основы теоретической логики».</a:t>
            </a:r>
            <a:endParaRPr lang="ru-RU" sz="2200" dirty="0">
              <a:solidFill>
                <a:schemeClr val="tx1"/>
              </a:solidFill>
            </a:endParaRPr>
          </a:p>
        </p:txBody>
      </p:sp>
      <p:pic>
        <p:nvPicPr>
          <p:cNvPr id="38914" name="Picture 2" descr="https://upload.wikimedia.org/wikipedia/commons/6/6b/Ackermann_Wilhel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785926"/>
            <a:ext cx="2826841" cy="3571900"/>
          </a:xfrm>
          <a:prstGeom prst="rect">
            <a:avLst/>
          </a:prstGeom>
          <a:noFill/>
        </p:spPr>
      </p:pic>
      <p:pic>
        <p:nvPicPr>
          <p:cNvPr id="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5715016"/>
            <a:ext cx="1143008" cy="914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5984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0298" y="285728"/>
            <a:ext cx="4214842" cy="928694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30 марта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6248" y="1857364"/>
            <a:ext cx="4624390" cy="3357586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>
                <a:solidFill>
                  <a:schemeClr val="tx1"/>
                </a:solidFill>
              </a:rPr>
              <a:t>420 лет со дня рождения выдающегося французского учёного </a:t>
            </a:r>
            <a:r>
              <a:rPr lang="ru-RU" sz="2200" dirty="0" err="1" smtClean="0">
                <a:solidFill>
                  <a:schemeClr val="tx1"/>
                </a:solidFill>
              </a:rPr>
              <a:t>Ренэ</a:t>
            </a:r>
            <a:r>
              <a:rPr lang="ru-RU" sz="2200" dirty="0" smtClean="0">
                <a:solidFill>
                  <a:schemeClr val="tx1"/>
                </a:solidFill>
              </a:rPr>
              <a:t> Декарта — математика, фи- </a:t>
            </a:r>
            <a:r>
              <a:rPr lang="ru-RU" sz="2200" dirty="0" err="1" smtClean="0">
                <a:solidFill>
                  <a:schemeClr val="tx1"/>
                </a:solidFill>
              </a:rPr>
              <a:t>лософа</a:t>
            </a:r>
            <a:r>
              <a:rPr lang="ru-RU" sz="2200" dirty="0" smtClean="0">
                <a:solidFill>
                  <a:schemeClr val="tx1"/>
                </a:solidFill>
              </a:rPr>
              <a:t>, механика, физика, физиолога. В области математики — один из создателей аналитической геометрии и современной алгебраической символики.</a:t>
            </a:r>
            <a:endParaRPr lang="ru-RU" sz="2200" dirty="0">
              <a:solidFill>
                <a:schemeClr val="tx1"/>
              </a:solidFill>
            </a:endParaRPr>
          </a:p>
        </p:txBody>
      </p:sp>
      <p:pic>
        <p:nvPicPr>
          <p:cNvPr id="40962" name="Picture 2" descr="https://www.thefamouspeople.com/profiles/images/ren-dscarte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071678"/>
            <a:ext cx="3571900" cy="2976583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5643578"/>
            <a:ext cx="1143008" cy="914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43042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"/>
            <a:ext cx="8458200" cy="857232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апрель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5984" y="5572140"/>
            <a:ext cx="3214710" cy="92869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                        </a:t>
            </a:r>
            <a:r>
              <a:rPr lang="ru-RU" b="1" dirty="0" smtClean="0">
                <a:solidFill>
                  <a:schemeClr val="tx1"/>
                </a:solidFill>
              </a:rPr>
              <a:t>Выберите число</a:t>
            </a:r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928794" y="1000108"/>
          <a:ext cx="6477023" cy="46948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25289"/>
                <a:gridCol w="925289"/>
                <a:gridCol w="925289"/>
                <a:gridCol w="925289"/>
                <a:gridCol w="925289"/>
                <a:gridCol w="925289"/>
                <a:gridCol w="925289"/>
              </a:tblGrid>
              <a:tr h="670696"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пн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ср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чт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сб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вс</a:t>
                      </a:r>
                      <a:endParaRPr lang="ru-RU" sz="3600" dirty="0"/>
                    </a:p>
                  </a:txBody>
                  <a:tcPr/>
                </a:tc>
              </a:tr>
              <a:tr h="67069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2" action="ppaction://hlinksldjump"/>
                        </a:rPr>
                        <a:t>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0696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0696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12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14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0696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0696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u="none" dirty="0" smtClean="0"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3600" b="1" i="1" u="non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6" action="ppaction://hlinksldjump"/>
                        </a:rPr>
                        <a:t>28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29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0696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8" action="ppaction://hlinksldjump"/>
                        </a:rPr>
                        <a:t>30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2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42976" y="5857892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8860" y="214290"/>
            <a:ext cx="4786346" cy="1214445"/>
          </a:xfrm>
          <a:solidFill>
            <a:schemeClr val="bg1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1 апреля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00496" y="2143116"/>
            <a:ext cx="4910142" cy="350046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sz="2200" dirty="0" smtClean="0">
                <a:solidFill>
                  <a:schemeClr val="tx1"/>
                </a:solidFill>
              </a:rPr>
              <a:t>240 лет со дня рождения выдающейся французской женщины- математика, философа и механика </a:t>
            </a:r>
            <a:r>
              <a:rPr lang="ru-RU" sz="2200" dirty="0" err="1" smtClean="0">
                <a:solidFill>
                  <a:schemeClr val="tx1"/>
                </a:solidFill>
              </a:rPr>
              <a:t>Софи</a:t>
            </a:r>
            <a:r>
              <a:rPr lang="ru-RU" sz="2200" dirty="0" smtClean="0">
                <a:solidFill>
                  <a:schemeClr val="tx1"/>
                </a:solidFill>
              </a:rPr>
              <a:t> </a:t>
            </a:r>
            <a:r>
              <a:rPr lang="ru-RU" sz="2200" dirty="0" err="1" smtClean="0">
                <a:solidFill>
                  <a:schemeClr val="tx1"/>
                </a:solidFill>
              </a:rPr>
              <a:t>Жермен</a:t>
            </a:r>
            <a:r>
              <a:rPr lang="ru-RU" sz="2200" dirty="0" smtClean="0">
                <a:solidFill>
                  <a:schemeClr val="tx1"/>
                </a:solidFill>
              </a:rPr>
              <a:t>. Внесла важный вклад в дифференциальную геометрию, теорию чисел («первый случай» Великой теоремы Ферма) и механику. </a:t>
            </a:r>
            <a:endParaRPr lang="ru-RU" sz="2200" dirty="0">
              <a:solidFill>
                <a:schemeClr val="tx1"/>
              </a:solidFill>
            </a:endParaRPr>
          </a:p>
        </p:txBody>
      </p:sp>
      <p:pic>
        <p:nvPicPr>
          <p:cNvPr id="41988" name="Picture 4" descr="https://fiatphysica.imgix.net/campaigns/featured_images/000/000/015/original/sophie.jpg?1444686406?ixlib=rails-0.3.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000240"/>
            <a:ext cx="3214709" cy="3214710"/>
          </a:xfrm>
          <a:prstGeom prst="rect">
            <a:avLst/>
          </a:prstGeom>
          <a:noFill/>
        </p:spPr>
      </p:pic>
      <p:pic>
        <p:nvPicPr>
          <p:cNvPr id="41989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715016"/>
            <a:ext cx="1143008" cy="921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3042" y="285729"/>
            <a:ext cx="6786610" cy="857256"/>
          </a:xfrm>
          <a:solidFill>
            <a:schemeClr val="bg1"/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7 апреля</a:t>
            </a:r>
            <a:endParaRPr lang="ru-RU" sz="4000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9124" y="1714488"/>
            <a:ext cx="4071966" cy="3071834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sz="2200" dirty="0" smtClean="0">
                <a:solidFill>
                  <a:schemeClr val="tx1"/>
                </a:solidFill>
              </a:rPr>
              <a:t>150 лет назад родился Эрик </a:t>
            </a:r>
            <a:r>
              <a:rPr lang="ru-RU" sz="2200" dirty="0" err="1" smtClean="0">
                <a:solidFill>
                  <a:schemeClr val="tx1"/>
                </a:solidFill>
              </a:rPr>
              <a:t>Ивар</a:t>
            </a:r>
            <a:r>
              <a:rPr lang="ru-RU" sz="2200" dirty="0" smtClean="0">
                <a:solidFill>
                  <a:schemeClr val="tx1"/>
                </a:solidFill>
              </a:rPr>
              <a:t> Фредгольм, шведский математик, автор классических результатов в теории операторов и теории интегральных уравнений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4034" name="Picture 2" descr="http://hroniki.org/system/events/images/000/000/479/original/%D0%9B%D0%B5%D0%B1.jpg?14401594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643050"/>
            <a:ext cx="2714644" cy="3753229"/>
          </a:xfrm>
          <a:prstGeom prst="rect">
            <a:avLst/>
          </a:prstGeom>
          <a:noFill/>
        </p:spPr>
      </p:pic>
      <p:pic>
        <p:nvPicPr>
          <p:cNvPr id="5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715016"/>
            <a:ext cx="1143008" cy="921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488" y="428605"/>
            <a:ext cx="4500594" cy="714379"/>
          </a:xfrm>
          <a:solidFill>
            <a:schemeClr val="bg1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12 апреля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6248" y="1714488"/>
            <a:ext cx="4552952" cy="3643338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 115 лет со дня рождения советского математика Андрея Николаевича Колмогорова. Внёс большой клад как в математическую науку и смежные дисциплины, так и в советское образование.</a:t>
            </a:r>
            <a:endParaRPr lang="ru-RU" sz="2200" dirty="0"/>
          </a:p>
        </p:txBody>
      </p:sp>
      <p:pic>
        <p:nvPicPr>
          <p:cNvPr id="45058" name="Picture 2" descr="http://www.fmclass.ru/pic/48383c5d6d4c6/pi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571612"/>
            <a:ext cx="2929493" cy="3915756"/>
          </a:xfrm>
          <a:prstGeom prst="rect">
            <a:avLst/>
          </a:prstGeom>
          <a:noFill/>
        </p:spPr>
      </p:pic>
      <p:pic>
        <p:nvPicPr>
          <p:cNvPr id="5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715016"/>
            <a:ext cx="1143008" cy="921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5060" name="AutoShape 4" descr="https://wallpapershome.ru/images/pages/pic_h/24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14480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3108" y="285728"/>
            <a:ext cx="4714908" cy="714356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14 апреля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14480" y="2285992"/>
            <a:ext cx="7029440" cy="1857388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</a:rPr>
              <a:t> Прекрасный день месяца (14+4=18)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5715016"/>
            <a:ext cx="1143008" cy="921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0"/>
            <a:ext cx="8458200" cy="1222375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28 апреля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6248" y="2500306"/>
            <a:ext cx="4410076" cy="3429024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 </a:t>
            </a:r>
            <a:r>
              <a:rPr lang="ru-RU" sz="2200" dirty="0" smtClean="0"/>
              <a:t>110 лет со дня рождения британского математика германского происхождения Ричарда Радо, получившего важные результаты по комбинаторике и теории графов.</a:t>
            </a:r>
            <a:endParaRPr lang="ru-RU" sz="2200" dirty="0"/>
          </a:p>
        </p:txBody>
      </p:sp>
      <p:pic>
        <p:nvPicPr>
          <p:cNvPr id="46082" name="Picture 2" descr="http://www.apprendre-math.info/history/photos/Rado_Richard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500174"/>
            <a:ext cx="3171322" cy="3857652"/>
          </a:xfrm>
          <a:prstGeom prst="rect">
            <a:avLst/>
          </a:prstGeom>
          <a:noFill/>
        </p:spPr>
      </p:pic>
      <p:pic>
        <p:nvPicPr>
          <p:cNvPr id="5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715016"/>
            <a:ext cx="1143008" cy="921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4" name="Picture 4" descr="https://media.giphy.com/media/1255oPTtYXhBJu/giphy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500042"/>
            <a:ext cx="2714644" cy="1765622"/>
          </a:xfrm>
          <a:prstGeom prst="rect">
            <a:avLst/>
          </a:prstGeom>
          <a:noFill/>
        </p:spPr>
      </p:pic>
      <p:pic>
        <p:nvPicPr>
          <p:cNvPr id="9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85918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0"/>
            <a:ext cx="8458200" cy="1222375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29 апреля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00562" y="2214554"/>
            <a:ext cx="4267200" cy="3714776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 80 лет со дня рождения немецкого математика </a:t>
            </a:r>
            <a:r>
              <a:rPr lang="ru-RU" dirty="0" err="1" smtClean="0"/>
              <a:t>Фолькера</a:t>
            </a:r>
            <a:r>
              <a:rPr lang="ru-RU" dirty="0" smtClean="0"/>
              <a:t> </a:t>
            </a:r>
            <a:r>
              <a:rPr lang="ru-RU" dirty="0" err="1" smtClean="0"/>
              <a:t>Штрассена</a:t>
            </a:r>
            <a:r>
              <a:rPr lang="ru-RU" dirty="0" smtClean="0"/>
              <a:t>, специалиста по теории сложности алгоритмов и по разработке быстрых алгоритмов.</a:t>
            </a:r>
            <a:endParaRPr lang="ru-RU" dirty="0"/>
          </a:p>
        </p:txBody>
      </p:sp>
      <p:pic>
        <p:nvPicPr>
          <p:cNvPr id="47106" name="Picture 2" descr="https://upload.wikimedia.org/wikipedia/commons/thumb/e/ef/Strassen_Knuth_Prize_lecture.jpg/533px-Strassen_Knuth_Prize_lec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643050"/>
            <a:ext cx="2500330" cy="3752841"/>
          </a:xfrm>
          <a:prstGeom prst="rect">
            <a:avLst/>
          </a:prstGeom>
          <a:noFill/>
        </p:spPr>
      </p:pic>
      <p:pic>
        <p:nvPicPr>
          <p:cNvPr id="5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715016"/>
            <a:ext cx="1143008" cy="921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108" name="Picture 4" descr="https://gifimage.net/wp-content/uploads/2017/10/businessman-animated-gif-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642918"/>
            <a:ext cx="2286016" cy="1428761"/>
          </a:xfrm>
          <a:prstGeom prst="rect">
            <a:avLst/>
          </a:prstGeom>
          <a:noFill/>
        </p:spPr>
      </p:pic>
      <p:pic>
        <p:nvPicPr>
          <p:cNvPr id="8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85918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14612" y="357167"/>
            <a:ext cx="4357718" cy="642942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30 апреля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4810" y="2214554"/>
            <a:ext cx="4000528" cy="2571768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>
                <a:solidFill>
                  <a:schemeClr val="tx1"/>
                </a:solidFill>
              </a:rPr>
              <a:t> 100 лет назад родился основоположник теории информации, американский инженер и математик Клод Шеннон</a:t>
            </a:r>
            <a:endParaRPr lang="ru-RU" sz="2200" dirty="0">
              <a:solidFill>
                <a:schemeClr val="tx1"/>
              </a:solidFill>
            </a:endParaRPr>
          </a:p>
        </p:txBody>
      </p:sp>
      <p:pic>
        <p:nvPicPr>
          <p:cNvPr id="48130" name="Picture 2" descr="https://games.mail.ru/pre_xl_resize/pic/pc/gallery/59/77/17de1b39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500174"/>
            <a:ext cx="3071834" cy="3838127"/>
          </a:xfrm>
          <a:prstGeom prst="rect">
            <a:avLst/>
          </a:prstGeom>
          <a:noFill/>
        </p:spPr>
      </p:pic>
      <p:pic>
        <p:nvPicPr>
          <p:cNvPr id="5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715016"/>
            <a:ext cx="1143008" cy="921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1"/>
            <a:ext cx="8458200" cy="928670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май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28874" y="5786454"/>
            <a:ext cx="6815126" cy="914400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Выберите число</a:t>
            </a:r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000235" y="1071546"/>
          <a:ext cx="6167434" cy="405479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81062"/>
                <a:gridCol w="881062"/>
                <a:gridCol w="881062"/>
                <a:gridCol w="881062"/>
                <a:gridCol w="881062"/>
                <a:gridCol w="881062"/>
                <a:gridCol w="881062"/>
              </a:tblGrid>
              <a:tr h="675799"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пн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ср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чт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сб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вс</a:t>
                      </a:r>
                      <a:endParaRPr lang="ru-RU" sz="3600" dirty="0"/>
                    </a:p>
                  </a:txBody>
                  <a:tcPr/>
                </a:tc>
              </a:tr>
              <a:tr h="67579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2" action="ppaction://hlinksldjump"/>
                        </a:rPr>
                        <a:t>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579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13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579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579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6" action="ppaction://hlinksldjump"/>
                        </a:rPr>
                        <a:t>22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23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8" action="ppaction://hlinksldjump"/>
                        </a:rPr>
                        <a:t>24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579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9" action="ppaction://hlinksldjump"/>
                        </a:rPr>
                        <a:t>28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2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357290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14290"/>
            <a:ext cx="8458200" cy="1222375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Monotype Corsiva" pitchFamily="66" charset="0"/>
              </a:rPr>
              <a:t>1 мая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2000240"/>
            <a:ext cx="4338638" cy="2800360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 </a:t>
            </a:r>
            <a:r>
              <a:rPr lang="ru-RU" sz="2200" dirty="0" smtClean="0"/>
              <a:t>90 лет со дня рождения американского математика Питера </a:t>
            </a:r>
            <a:r>
              <a:rPr lang="ru-RU" sz="2200" dirty="0" err="1" smtClean="0"/>
              <a:t>Лакса</a:t>
            </a:r>
            <a:r>
              <a:rPr lang="ru-RU" sz="2200" dirty="0" smtClean="0"/>
              <a:t>, лауреата многочисленных наград и премий, в том числе премии Вольфа</a:t>
            </a:r>
            <a:endParaRPr lang="ru-RU" sz="2200" dirty="0"/>
          </a:p>
        </p:txBody>
      </p:sp>
      <p:pic>
        <p:nvPicPr>
          <p:cNvPr id="54274" name="Picture 2" descr="https://persons-info.com/userfiles/image/persons/20000-30000/26000-27000/26731/LAKS_Piter_Devi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214422"/>
            <a:ext cx="2678924" cy="3857652"/>
          </a:xfrm>
          <a:prstGeom prst="rect">
            <a:avLst/>
          </a:prstGeom>
          <a:noFill/>
        </p:spPr>
      </p:pic>
      <p:pic>
        <p:nvPicPr>
          <p:cNvPr id="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5572140"/>
            <a:ext cx="1239529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71736" y="5572140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71802" y="285728"/>
            <a:ext cx="3929090" cy="714380"/>
          </a:xfrm>
          <a:solidFill>
            <a:schemeClr val="bg1"/>
          </a:solidFill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Monotype Corsiva" pitchFamily="66" charset="0"/>
              </a:rPr>
              <a:t>6 мая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4810" y="2000240"/>
            <a:ext cx="4695828" cy="3357586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 smtClean="0"/>
              <a:t> 180 лет со дня рождения русского педагога-математика Василия Андриановича </a:t>
            </a:r>
            <a:r>
              <a:rPr lang="ru-RU" dirty="0" err="1" smtClean="0"/>
              <a:t>Евтушевского</a:t>
            </a:r>
            <a:r>
              <a:rPr lang="ru-RU" dirty="0" smtClean="0"/>
              <a:t>, автора «Методики арифметики» (1871), «Сборника арифметических задач» (1871) и других сочинений по преподаванию математики.</a:t>
            </a:r>
            <a:endParaRPr lang="ru-RU" dirty="0"/>
          </a:p>
        </p:txBody>
      </p:sp>
      <p:pic>
        <p:nvPicPr>
          <p:cNvPr id="55298" name="Picture 2" descr="http://www.biografija.ru/pictures/m_223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714488"/>
            <a:ext cx="3571900" cy="3571900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1" y="5500702"/>
            <a:ext cx="1239529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70" y="5643578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0"/>
            <a:ext cx="8458200" cy="1222375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9 мая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7620" y="2500306"/>
            <a:ext cx="4981580" cy="242889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270 лет со дня рождения французского математика и государственного деятеля, создателя начертательной геометрии </a:t>
            </a:r>
            <a:r>
              <a:rPr lang="ru-RU" sz="2200" dirty="0" err="1" smtClean="0"/>
              <a:t>Гаспара</a:t>
            </a:r>
            <a:r>
              <a:rPr lang="ru-RU" sz="2200" dirty="0" smtClean="0"/>
              <a:t> Монжа</a:t>
            </a:r>
            <a:endParaRPr lang="ru-RU" sz="2200" dirty="0"/>
          </a:p>
        </p:txBody>
      </p:sp>
      <p:pic>
        <p:nvPicPr>
          <p:cNvPr id="56322" name="Picture 2" descr="http://www.geowiki.fr/images/1/12/H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571612"/>
            <a:ext cx="3150416" cy="3500462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1" y="5500702"/>
            <a:ext cx="1239529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324" name="Picture 4" descr="http://img1.joyreactor.cc/pics/post/%D1%87%D0%B5%D1%82%D1%8B%D1%80%D0%B5%D1%85%D0%BC%D0%B5%D1%80%D0%BD%D1%8B%D0%B9-%D0%B3%D0%B8%D0%BF%D0%B5%D1%80%D0%BA%D1%83%D0%B1-%D0%B3%D0%B8%D1%84%D0%BA%D0%B8-%D1%83%D0%B4%D0%B0%D0%BB%D1%91%D0%BD%D0%BD%D0%BE%D0%B5-200916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285728"/>
            <a:ext cx="2071702" cy="2129710"/>
          </a:xfrm>
          <a:prstGeom prst="rect">
            <a:avLst/>
          </a:prstGeom>
          <a:noFill/>
        </p:spPr>
      </p:pic>
      <p:pic>
        <p:nvPicPr>
          <p:cNvPr id="8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08" y="5572140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0"/>
            <a:ext cx="8458200" cy="122237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13 мая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604" y="2285992"/>
            <a:ext cx="7124720" cy="100013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</a:rPr>
              <a:t> Прекрасный день месяца (13+5=18)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50178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1" y="5500702"/>
            <a:ext cx="1239529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5572140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86050" y="357167"/>
            <a:ext cx="4572032" cy="71438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22 мая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2285992"/>
            <a:ext cx="4572032" cy="2157418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 </a:t>
            </a:r>
            <a:r>
              <a:rPr lang="ru-RU" sz="2200" dirty="0" smtClean="0"/>
              <a:t>100 лет со дня рождения британского алгебраиста Альбрехта </a:t>
            </a:r>
            <a:r>
              <a:rPr lang="ru-RU" sz="2200" dirty="0" err="1" smtClean="0"/>
              <a:t>Фрёлиха</a:t>
            </a:r>
            <a:r>
              <a:rPr lang="ru-RU" sz="2200" dirty="0" smtClean="0"/>
              <a:t> , родившегося в Германии.</a:t>
            </a:r>
            <a:endParaRPr lang="ru-RU" sz="2200" dirty="0"/>
          </a:p>
        </p:txBody>
      </p:sp>
      <p:sp>
        <p:nvSpPr>
          <p:cNvPr id="57346" name="AutoShape 2" descr="http://www.jewage.org/w/images/7/7e/I1595444898.jpg?2011122014391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7348" name="AutoShape 4" descr="http://www.jewage.org/w/images/7/7e/I1595444898.jpg?2011122014391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7350" name="AutoShape 6" descr="http://www.jewage.org/w/images/7/7e/I1595444898.jpg?2011122014391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7352" name="Picture 8" descr="http://rubooks.org/pic/5293/i_0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142984"/>
            <a:ext cx="2876790" cy="3929090"/>
          </a:xfrm>
          <a:prstGeom prst="rect">
            <a:avLst/>
          </a:prstGeom>
          <a:noFill/>
        </p:spPr>
      </p:pic>
      <p:pic>
        <p:nvPicPr>
          <p:cNvPr id="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5429264"/>
            <a:ext cx="1239529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3174" y="542926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0"/>
            <a:ext cx="8458200" cy="1222375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23 мая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2976" y="2500306"/>
            <a:ext cx="6529374" cy="1857388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dirty="0" smtClean="0"/>
              <a:t>23 мая – день для размышлений (23-5=18)</a:t>
            </a:r>
            <a:endParaRPr lang="ru-RU" sz="3200" dirty="0"/>
          </a:p>
        </p:txBody>
      </p:sp>
      <p:pic>
        <p:nvPicPr>
          <p:cNvPr id="52226" name="Picture 2" descr="http://www.planetaanimashek.ru/_ph/24/2/751338145.gif?15183334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00892" y="214291"/>
            <a:ext cx="1714512" cy="2361830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1" y="5500702"/>
            <a:ext cx="1239529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71670" y="5572140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0"/>
            <a:ext cx="8458200" cy="122237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24 мая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4778" y="1928802"/>
            <a:ext cx="4643502" cy="3071834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130 лет со дня рождения советского математика Григория Михайловича Фихтенгольца. Автор знаменитого учебника по математическому анализу.</a:t>
            </a: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3250" name="Picture 2" descr="http://www.teor-meh.ru/uploads/articles/637_1_ma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5" y="1714488"/>
            <a:ext cx="2789350" cy="3467084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5500702"/>
            <a:ext cx="1239529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0298" y="5500702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0"/>
            <a:ext cx="8458200" cy="1222375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Monotype Corsiva" pitchFamily="66" charset="0"/>
              </a:rPr>
              <a:t>28 мая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19610" y="2000240"/>
            <a:ext cx="4410108" cy="3429024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340 лет со дня рождения итальянского математика и механика </a:t>
            </a:r>
            <a:r>
              <a:rPr lang="ru-RU" sz="2400" dirty="0" err="1" smtClean="0">
                <a:solidFill>
                  <a:schemeClr val="tx1"/>
                </a:solidFill>
              </a:rPr>
              <a:t>Якопо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Франческо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Риккати</a:t>
            </a:r>
            <a:r>
              <a:rPr lang="ru-RU" sz="2400" dirty="0" smtClean="0">
                <a:solidFill>
                  <a:schemeClr val="tx1"/>
                </a:solidFill>
              </a:rPr>
              <a:t>. Автор трудов по интегральному исчислению, дифференциальным </a:t>
            </a:r>
            <a:r>
              <a:rPr lang="ru-RU" sz="2400" dirty="0" err="1" smtClean="0">
                <a:solidFill>
                  <a:schemeClr val="tx1"/>
                </a:solidFill>
              </a:rPr>
              <a:t>урав</a:t>
            </a:r>
            <a:r>
              <a:rPr lang="ru-RU" sz="2400" dirty="0" smtClean="0">
                <a:solidFill>
                  <a:schemeClr val="tx1"/>
                </a:solidFill>
              </a:rPr>
              <a:t>- нениям («уравнение </a:t>
            </a:r>
            <a:r>
              <a:rPr lang="ru-RU" sz="2400" dirty="0" err="1" smtClean="0">
                <a:solidFill>
                  <a:schemeClr val="tx1"/>
                </a:solidFill>
              </a:rPr>
              <a:t>Риккати</a:t>
            </a:r>
            <a:r>
              <a:rPr lang="ru-RU" sz="2400" dirty="0" smtClean="0">
                <a:solidFill>
                  <a:schemeClr val="tx1"/>
                </a:solidFill>
              </a:rPr>
              <a:t>»), дифференциальной геометрии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58370" name="Picture 2" descr="https://upload.wikimedia.org/wikipedia/commons/9/93/Jacopo_Francesco_Riccati_%281676-1754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500174"/>
            <a:ext cx="3143272" cy="3937540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5643578"/>
            <a:ext cx="1239529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372" name="AutoShape 4" descr="https://media.istockphoto.com/vectors/sunshine-triangle-design-background-square-vector-id497392578?k=6&amp;m=497392578&amp;s=612x612&amp;w=0&amp;h=LGwHKeiH5YzbIlUpBs75kin3Y_XcKwTweB3MIJpLQYg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4" name="AutoShape 6" descr="https://media.istockphoto.com/vectors/sunshine-triangle-design-background-square-vector-id497392578?k=6&amp;m=497392578&amp;s=612x612&amp;w=0&amp;h=LGwHKeiH5YzbIlUpBs75kin3Y_XcKwTweB3MIJpLQYg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8376" name="AutoShape 8" descr="https://media.istockphoto.com/vectors/sunshine-triangle-design-background-square-vector-id497392578?k=6&amp;m=497392578&amp;s=612x612&amp;w=0&amp;h=LGwHKeiH5YzbIlUpBs75kin3Y_XcKwTweB3MIJpLQYg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71736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4414" y="0"/>
            <a:ext cx="7406640" cy="114298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июнь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14612" y="6143644"/>
            <a:ext cx="5406376" cy="500066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Выберите</a:t>
            </a:r>
            <a:r>
              <a:rPr lang="ru-RU" b="1" dirty="0" smtClean="0"/>
              <a:t> </a:t>
            </a:r>
            <a:r>
              <a:rPr lang="ru-RU" b="1" dirty="0" smtClean="0">
                <a:solidFill>
                  <a:schemeClr val="tx1"/>
                </a:solidFill>
              </a:rPr>
              <a:t>число</a:t>
            </a:r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24000" y="1397000"/>
          <a:ext cx="7191401" cy="403226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27343"/>
                <a:gridCol w="1027343"/>
                <a:gridCol w="1027343"/>
                <a:gridCol w="1027343"/>
                <a:gridCol w="1027343"/>
                <a:gridCol w="1027343"/>
                <a:gridCol w="1027343"/>
              </a:tblGrid>
              <a:tr h="672044"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пн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ср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чт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сб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вс</a:t>
                      </a:r>
                      <a:endParaRPr lang="ru-RU" sz="3600" dirty="0"/>
                    </a:p>
                  </a:txBody>
                  <a:tcPr/>
                </a:tc>
              </a:tr>
              <a:tr h="67204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2" action="ppaction://hlinksldjump"/>
                        </a:rPr>
                        <a:t>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2044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2044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12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15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2044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6" action="ppaction://hlinksldjump"/>
                        </a:rPr>
                        <a:t>19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2044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27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85852" y="5857892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5852" y="0"/>
            <a:ext cx="7406640" cy="147218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1 июня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2214554"/>
            <a:ext cx="4477682" cy="3038484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220 лет со дня рождения французского математика и физика, основоположника термодинамики  Сади  Карно</a:t>
            </a:r>
            <a:endParaRPr lang="ru-RU" sz="2200" dirty="0"/>
          </a:p>
        </p:txBody>
      </p:sp>
      <p:pic>
        <p:nvPicPr>
          <p:cNvPr id="61442" name="Picture 2" descr="Sadi Carnot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785926"/>
            <a:ext cx="2952750" cy="3609976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1538" y="5786454"/>
            <a:ext cx="1357322" cy="832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0"/>
            <a:ext cx="7406640" cy="147218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6 июня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9124" y="1785926"/>
            <a:ext cx="4552952" cy="329344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580 лет назад родился немецкий математик и астроном </a:t>
            </a:r>
            <a:r>
              <a:rPr lang="ru-RU" sz="2200" dirty="0" err="1" smtClean="0"/>
              <a:t>Йоганн</a:t>
            </a:r>
            <a:r>
              <a:rPr lang="ru-RU" sz="2200" dirty="0" smtClean="0"/>
              <a:t> Мюллер (</a:t>
            </a:r>
            <a:r>
              <a:rPr lang="ru-RU" sz="2200" dirty="0" err="1" smtClean="0"/>
              <a:t>Региомонтан</a:t>
            </a:r>
            <a:r>
              <a:rPr lang="ru-RU" sz="2200" dirty="0" smtClean="0"/>
              <a:t>). Основал в Нюрнберге типографию и обсерваторию, написал «О треугольниках всех видов» -  первый в Европе труд, в котором тригонометрия является самостоятельной дисциплиной. </a:t>
            </a:r>
            <a:endParaRPr lang="ru-RU" sz="2200" dirty="0"/>
          </a:p>
        </p:txBody>
      </p:sp>
      <p:pic>
        <p:nvPicPr>
          <p:cNvPr id="62466" name="Picture 2" descr="https://upload.wikimedia.org/wikipedia/commons/1/14/Johannes_Regiomontanu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857364"/>
            <a:ext cx="2857520" cy="3341668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1538" y="5786454"/>
            <a:ext cx="1357322" cy="832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47218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12 июня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00562" y="1714488"/>
            <a:ext cx="4477682" cy="4143404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b="1" dirty="0" smtClean="0"/>
              <a:t>Владимир Игоревич Арнольд</a:t>
            </a:r>
            <a:r>
              <a:rPr lang="ru-RU" sz="2200" dirty="0" smtClean="0"/>
              <a:t> — советский и российский математик, автор работ в области топологии, теории </a:t>
            </a:r>
            <a:r>
              <a:rPr lang="ru-RU" sz="2200" dirty="0" err="1" smtClean="0"/>
              <a:t>дифферециональных</a:t>
            </a:r>
            <a:r>
              <a:rPr lang="ru-RU" sz="2200" dirty="0" smtClean="0"/>
              <a:t> уравнений, теории особенностей гладких отображений и теоретической механики. Один из крупнейших математиков XX века.</a:t>
            </a:r>
            <a:endParaRPr lang="en-US" sz="2200" dirty="0" smtClean="0"/>
          </a:p>
        </p:txBody>
      </p:sp>
      <p:pic>
        <p:nvPicPr>
          <p:cNvPr id="3074" name="Picture 2" descr="https://upload.wikimedia.org/wikipedia/commons/4/42/Vladimir_Arnold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677135"/>
            <a:ext cx="2500330" cy="4096574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5786454"/>
            <a:ext cx="1357322" cy="832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0298" y="5857892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0"/>
            <a:ext cx="7406640" cy="147218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15 июня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00496" y="2143116"/>
            <a:ext cx="4906310" cy="350046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sz="2200" dirty="0" smtClean="0"/>
              <a:t>122 года со дня рождения отечественного математика Николая Григорьевича Чеботарева, заслуженного деятеля науки РСФСР. Исследования относятся к теории чисел, алгебре, вариационному исчислению, геометрии. Получил важные результаты по теории групп Ли, групп Галуа, теории алгебраических чисел и проблеме резольвент.</a:t>
            </a:r>
            <a:endParaRPr lang="ru-RU" sz="2200" dirty="0"/>
          </a:p>
        </p:txBody>
      </p:sp>
      <p:pic>
        <p:nvPicPr>
          <p:cNvPr id="59394" name="Picture 2" descr="http://www.panram.ru/upload/iblock/c37/c377c27e359680b941d458f3c27a9bd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000240"/>
            <a:ext cx="2500330" cy="3484169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1538" y="5786454"/>
            <a:ext cx="1357322" cy="832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47218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19 июня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00496" y="1850064"/>
            <a:ext cx="4838704" cy="293625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395 лет со дня рождения французского философа, писателя, математика и физика Блеза Паскаля («теорема Паскаля» в теории конических сечений, «треугольник Паскаля» в комбинаторике)</a:t>
            </a:r>
            <a:endParaRPr lang="ru-RU" sz="2200" dirty="0"/>
          </a:p>
        </p:txBody>
      </p:sp>
      <p:pic>
        <p:nvPicPr>
          <p:cNvPr id="60418" name="Picture 2" descr="https://im0-tub-ru.yandex.net/i?id=3b003704dc8fb27e2ff9d26b6666a1e0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643050"/>
            <a:ext cx="2961369" cy="3143272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1538" y="5786454"/>
            <a:ext cx="1357322" cy="832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000108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27 июня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868" y="1142984"/>
            <a:ext cx="5357850" cy="5214974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sz="2200" b="1" dirty="0" err="1" smtClean="0"/>
              <a:t>Огастес</a:t>
            </a:r>
            <a:r>
              <a:rPr lang="ru-RU" sz="2200" b="1" dirty="0" smtClean="0"/>
              <a:t> (Август) де</a:t>
            </a:r>
            <a:r>
              <a:rPr lang="ru-RU" sz="2200" dirty="0" smtClean="0"/>
              <a:t> </a:t>
            </a:r>
            <a:r>
              <a:rPr lang="ru-RU" sz="2200" b="1" dirty="0" smtClean="0"/>
              <a:t>Морган</a:t>
            </a:r>
            <a:r>
              <a:rPr lang="ru-RU" sz="2200" dirty="0" smtClean="0"/>
              <a:t> — шотландский математик и логик, профессор математики в Университетском колледже Лондона. Первый президент  Лондонского математического общества.</a:t>
            </a:r>
          </a:p>
          <a:p>
            <a:r>
              <a:rPr lang="ru-RU" sz="2200" dirty="0" smtClean="0"/>
              <a:t>Основные труды: по математической логике и теории рядов; к своим идеям в алгебре логики </a:t>
            </a:r>
            <a:r>
              <a:rPr lang="ru-RU" sz="2200" dirty="0" err="1" smtClean="0"/>
              <a:t>Огастес</a:t>
            </a:r>
            <a:r>
              <a:rPr lang="ru-RU" sz="2200" dirty="0" smtClean="0"/>
              <a:t> де Морган пришёл независимо от Дж. Буля. В 1847 изложил элементы логики высказываний и логики классов, дал первую развитую систему алгебры отношений. С его именем связаны известные теоретико-множественные соотношения (законы де Моргана). </a:t>
            </a:r>
          </a:p>
          <a:p>
            <a:endParaRPr lang="ru-RU" dirty="0"/>
          </a:p>
        </p:txBody>
      </p:sp>
      <p:pic>
        <p:nvPicPr>
          <p:cNvPr id="63490" name="Picture 2" descr="De Morgan August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714488"/>
            <a:ext cx="2976530" cy="3672294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8662" y="5715016"/>
            <a:ext cx="1357322" cy="832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78579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июль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71736" y="5929330"/>
            <a:ext cx="6263632" cy="928670"/>
          </a:xfrm>
        </p:spPr>
        <p:txBody>
          <a:bodyPr/>
          <a:lstStyle/>
          <a:p>
            <a:r>
              <a:rPr lang="ru-RU" b="1" dirty="0" smtClean="0"/>
              <a:t>Выберите число</a:t>
            </a:r>
            <a:endParaRPr lang="ru-RU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85918" y="1071546"/>
          <a:ext cx="6834212" cy="44805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76316"/>
                <a:gridCol w="976316"/>
                <a:gridCol w="976316"/>
                <a:gridCol w="976316"/>
                <a:gridCol w="976316"/>
                <a:gridCol w="976316"/>
                <a:gridCol w="976316"/>
              </a:tblGrid>
              <a:tr h="606654">
                <a:tc>
                  <a:txBody>
                    <a:bodyPr/>
                    <a:lstStyle/>
                    <a:p>
                      <a:r>
                        <a:rPr lang="ru-RU" sz="3600" dirty="0" err="1" smtClean="0">
                          <a:latin typeface="+mn-lt"/>
                          <a:cs typeface="Times New Roman" pitchFamily="18" charset="0"/>
                        </a:rPr>
                        <a:t>пн</a:t>
                      </a:r>
                      <a:endParaRPr lang="ru-RU" sz="3600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ср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чт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сб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вс</a:t>
                      </a:r>
                      <a:endParaRPr lang="ru-RU" sz="3600" dirty="0"/>
                    </a:p>
                  </a:txBody>
                  <a:tcPr/>
                </a:tc>
              </a:tr>
              <a:tr h="60665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2" action="ppaction://hlinksldjump"/>
                        </a:rPr>
                        <a:t>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6654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3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6654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6654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6654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24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27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6654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00166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0"/>
            <a:ext cx="7406640" cy="928670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1 июля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43372" y="1500174"/>
            <a:ext cx="4834872" cy="457203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370 лет назад родился выдающийся немецкий ученый, дипломат и юрист Готфрид Вильгельм Лейбниц. В математике Лейбницу принадлежат дифференциальное и интегральное исчисление в сохранившейся  в главных чертах до нашего времени форме, создание комбинаторики как науки, основ  математической логики и многое другое. Основатель и первый президент Берлинской академии наук.</a:t>
            </a:r>
            <a:endParaRPr lang="ru-RU" sz="2200" dirty="0"/>
          </a:p>
        </p:txBody>
      </p:sp>
      <p:pic>
        <p:nvPicPr>
          <p:cNvPr id="65538" name="Picture 2" descr="https://qph.fs.quoracdn.net/main-qimg-73546b2a1ea8a07de24a54a957a3be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643050"/>
            <a:ext cx="2975082" cy="3671903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5643578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1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85852" y="5643578"/>
            <a:ext cx="1357322" cy="836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14298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24 июля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1785926"/>
            <a:ext cx="4624390" cy="3579200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160 лет со дня рождения выдающегося французского математика Шарля Эмиля Пикара. Основные труды относятся к математическому анализу, теории дифференциальных уравнений, теории функций, топологии, теории групп, истории и философии математики.  </a:t>
            </a:r>
            <a:endParaRPr lang="ru-RU" sz="2200" dirty="0"/>
          </a:p>
        </p:txBody>
      </p:sp>
      <p:pic>
        <p:nvPicPr>
          <p:cNvPr id="67586" name="Picture 2" descr="http://img1.liveinternet.ru/images/attach/c/6/89/628/89628777__PIKAR_SHarl_Emil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7" y="1728002"/>
            <a:ext cx="2928958" cy="3510737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5643578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1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85852" y="5643578"/>
            <a:ext cx="1357322" cy="836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0"/>
            <a:ext cx="7406640" cy="1000108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27 июля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7620" y="1571612"/>
            <a:ext cx="5124456" cy="4650770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sz="2200" dirty="0" smtClean="0"/>
              <a:t>140 лет со дня рождения отечественного математика, историка математики и методиста Дмитрия Дмитриевича </a:t>
            </a:r>
            <a:r>
              <a:rPr lang="ru-RU" sz="2200" dirty="0" err="1" smtClean="0"/>
              <a:t>Мордухай</a:t>
            </a:r>
            <a:r>
              <a:rPr lang="ru-RU" sz="2200" dirty="0" smtClean="0"/>
              <a:t> – </a:t>
            </a:r>
            <a:r>
              <a:rPr lang="ru-RU" sz="2200" dirty="0" err="1" smtClean="0"/>
              <a:t>Болтовского</a:t>
            </a:r>
            <a:r>
              <a:rPr lang="ru-RU" sz="2200" dirty="0" smtClean="0"/>
              <a:t>. Опубликовал более 300 работ по различным разделам математики (математический анализ, теория чисел, дифференциальная и проективная геометрия, дифференциальные уравнения, математическая логика), по истории и философии математики. Переводчик и автор комментариев академических изданий  «Начал» Евклида «Математических работ» Ньютона на русском языке</a:t>
            </a:r>
            <a:endParaRPr lang="ru-RU" sz="2200" dirty="0"/>
          </a:p>
        </p:txBody>
      </p:sp>
      <p:pic>
        <p:nvPicPr>
          <p:cNvPr id="68610" name="Picture 2" descr="http://sfedu.ru/www/sfedu$files.bfile_download?p_file=87268.jpg&amp;p_dir=FOTO_GALLERY_DIR&amp;p_mime_type=image/jpeg&amp;p_name=photo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571612"/>
            <a:ext cx="2655083" cy="3571860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1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5643578"/>
            <a:ext cx="1357322" cy="836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925962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август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71736" y="5857892"/>
            <a:ext cx="5977880" cy="785818"/>
          </a:xfrm>
        </p:spPr>
        <p:txBody>
          <a:bodyPr/>
          <a:lstStyle/>
          <a:p>
            <a:r>
              <a:rPr lang="ru-RU" b="1" dirty="0" smtClean="0"/>
              <a:t>Выберите число</a:t>
            </a:r>
            <a:endParaRPr lang="ru-RU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24000" y="1397000"/>
          <a:ext cx="6762777" cy="424657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66111"/>
                <a:gridCol w="966111"/>
                <a:gridCol w="966111"/>
                <a:gridCol w="966111"/>
                <a:gridCol w="966111"/>
                <a:gridCol w="966111"/>
                <a:gridCol w="966111"/>
              </a:tblGrid>
              <a:tr h="707763"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пн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ср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чт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сб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вс</a:t>
                      </a:r>
                      <a:endParaRPr lang="ru-RU" sz="3600" dirty="0"/>
                    </a:p>
                  </a:txBody>
                  <a:tcPr/>
                </a:tc>
              </a:tr>
              <a:tr h="707763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2" action="ppaction://hlinksldjump"/>
                        </a:rPr>
                        <a:t>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763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763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14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763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763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85852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0"/>
            <a:ext cx="7406640" cy="857232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5 августа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43306" y="1000108"/>
            <a:ext cx="5357818" cy="543658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ru-RU" sz="2400" b="1" dirty="0" smtClean="0"/>
              <a:t>Нильс Хенрик Абель - </a:t>
            </a:r>
            <a:r>
              <a:rPr lang="ru-RU" sz="2400" dirty="0" smtClean="0"/>
              <a:t>норвежский математик.  В результатах работ самого Абеля чаще всего невозможно найти неточности и современному математику.</a:t>
            </a:r>
          </a:p>
          <a:p>
            <a:r>
              <a:rPr lang="ru-RU" sz="2400" dirty="0" smtClean="0"/>
              <a:t>В теории специальных, особенно эллиптических и абелевых функций, Абель был признанным лидером-основателем наряду с Якоби. Он первый определил эллиптические функции как функции, обратные эллиптическим интегралам, распространил их определения на общий комплексный случай и глубоко исследовал их свойства.</a:t>
            </a:r>
          </a:p>
          <a:p>
            <a:r>
              <a:rPr lang="ru-RU" sz="2400" dirty="0" smtClean="0"/>
              <a:t>Самая важная теорема Абеля об интегралах от алгебраических функций была опубликована лишь посмертно. Лежандр назвал это открытие «нерукотворным памятником» Абелю.</a:t>
            </a:r>
          </a:p>
          <a:p>
            <a:endParaRPr lang="ru-RU" sz="2200" dirty="0"/>
          </a:p>
        </p:txBody>
      </p:sp>
      <p:pic>
        <p:nvPicPr>
          <p:cNvPr id="71682" name="Picture 2" descr="Niels Henrik Ab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428736"/>
            <a:ext cx="2552700" cy="3105150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5500702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5500702"/>
            <a:ext cx="1285884" cy="817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0166" y="0"/>
            <a:ext cx="7406640" cy="1000108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6 августа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43372" y="1285860"/>
            <a:ext cx="4838704" cy="4650770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sz="2200" b="1" dirty="0" smtClean="0"/>
              <a:t>Иоганн Бернулли - </a:t>
            </a:r>
            <a:r>
              <a:rPr lang="ru-RU" sz="2200" dirty="0" smtClean="0"/>
              <a:t>швейцарский математик, механик, врач и филолог-классицист, самый знаменитый представитель семейства Бернулли. Научные заслуги: Иоганн Бернулли поставил классическую задачу о геодезических линиях и нашёл характерное геометрическое свойство этих линий, а позднее вывел их дифференциальное уравнение. В 1743 году опубликована монография «Гидравлика», где при исследовании успешно применяется закон сохранения энергии.</a:t>
            </a:r>
            <a:endParaRPr lang="ru-RU" sz="2200" dirty="0"/>
          </a:p>
        </p:txBody>
      </p:sp>
      <p:pic>
        <p:nvPicPr>
          <p:cNvPr id="69634" name="Picture 2" descr="Johann Bernoulli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285860"/>
            <a:ext cx="2928958" cy="3631909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535782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9635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4414" y="5357826"/>
            <a:ext cx="1285884" cy="817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214422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14 августа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1643050"/>
            <a:ext cx="4481514" cy="3793514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150 лет назад родился бельгийский математик Шарль Жан де </a:t>
            </a:r>
            <a:r>
              <a:rPr lang="ru-RU" sz="2200" dirty="0" err="1" smtClean="0"/>
              <a:t>ла</a:t>
            </a:r>
            <a:r>
              <a:rPr lang="ru-RU" sz="2200" dirty="0" smtClean="0"/>
              <a:t> </a:t>
            </a:r>
            <a:r>
              <a:rPr lang="ru-RU" sz="2200" dirty="0" err="1" smtClean="0"/>
              <a:t>Валле</a:t>
            </a:r>
            <a:r>
              <a:rPr lang="ru-RU" sz="2200" dirty="0" smtClean="0"/>
              <a:t> Пуссен. Известный своими глубокими результатами в теории чисел, математическом анализе и комплексном анализе</a:t>
            </a:r>
            <a:endParaRPr lang="ru-RU" sz="2200" dirty="0"/>
          </a:p>
        </p:txBody>
      </p:sp>
      <p:pic>
        <p:nvPicPr>
          <p:cNvPr id="72706" name="Picture 2" descr="De La Vallée Pouss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428736"/>
            <a:ext cx="2824140" cy="3510130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5500702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5500702"/>
            <a:ext cx="1285884" cy="817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0"/>
            <a:ext cx="7406640" cy="997400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17 августа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43372" y="1571612"/>
            <a:ext cx="4695828" cy="435771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b="1" dirty="0" smtClean="0"/>
              <a:t>Пьер де Ферма</a:t>
            </a:r>
            <a:r>
              <a:rPr lang="ru-RU" sz="2200" dirty="0" smtClean="0"/>
              <a:t> — французский математик-самоучка, один из создателей аналитической геометрии, математического анализа, теории вероятностей и теории чисел. По профессии юрист. Блестящий полиглот. Наиболее известен формулировкой Великой теоремы Ферма, «самой знаменитой математической загадки всех времён»</a:t>
            </a:r>
            <a:endParaRPr lang="ru-RU" sz="2200" dirty="0"/>
          </a:p>
        </p:txBody>
      </p:sp>
      <p:pic>
        <p:nvPicPr>
          <p:cNvPr id="73730" name="Picture 2" descr="Pierre de Ferm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643050"/>
            <a:ext cx="2847975" cy="3810000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5715016"/>
            <a:ext cx="1285884" cy="817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14298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30 августа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6248" y="1643050"/>
            <a:ext cx="4552952" cy="400782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160 лет назад родился немецкий математик и физик Карл Рунге. Он считается первым немецким профессором прикладной математики. Совместно с </a:t>
            </a:r>
            <a:r>
              <a:rPr lang="ru-RU" sz="2200" dirty="0" err="1" smtClean="0"/>
              <a:t>М.Куттой</a:t>
            </a:r>
            <a:r>
              <a:rPr lang="ru-RU" sz="2200" dirty="0" smtClean="0"/>
              <a:t> разработал методы Рунге –Кутты численного интегрирования систем обыкновенных дифференциальных уравнений. Получил ряд результатов по теории аппроксимации.</a:t>
            </a:r>
            <a:endParaRPr lang="ru-RU" sz="2200" dirty="0"/>
          </a:p>
        </p:txBody>
      </p:sp>
      <p:pic>
        <p:nvPicPr>
          <p:cNvPr id="74754" name="Picture 2" descr="CarleRun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500174"/>
            <a:ext cx="2548440" cy="4071966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5715016"/>
            <a:ext cx="1285884" cy="817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0"/>
            <a:ext cx="7406640" cy="1071546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сентябрь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37426" y="5929330"/>
            <a:ext cx="6906574" cy="538154"/>
          </a:xfrm>
        </p:spPr>
        <p:txBody>
          <a:bodyPr/>
          <a:lstStyle/>
          <a:p>
            <a:r>
              <a:rPr lang="ru-RU" b="1" dirty="0" smtClean="0"/>
              <a:t>Выберите число</a:t>
            </a:r>
            <a:endParaRPr lang="ru-RU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357290" y="1285860"/>
          <a:ext cx="7405720" cy="431801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57960"/>
                <a:gridCol w="1057960"/>
                <a:gridCol w="1057960"/>
                <a:gridCol w="1057960"/>
                <a:gridCol w="1057960"/>
                <a:gridCol w="1057960"/>
                <a:gridCol w="1057960"/>
              </a:tblGrid>
              <a:tr h="719669"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пн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ср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чт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сб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вс</a:t>
                      </a:r>
                      <a:endParaRPr lang="ru-RU" sz="3600" dirty="0"/>
                    </a:p>
                  </a:txBody>
                  <a:tcPr/>
                </a:tc>
              </a:tr>
              <a:tr h="71966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966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2" action="ppaction://hlinksldjump"/>
                        </a:rPr>
                        <a:t>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966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14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15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966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17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6" action="ppaction://hlinksldjump"/>
                        </a:rPr>
                        <a:t>20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1966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29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4297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285860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3 сентября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150308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200" dirty="0" smtClean="0"/>
              <a:t>День второй степени (3</a:t>
            </a:r>
            <a:r>
              <a:rPr lang="ru-RU" sz="2200" baseline="30000" dirty="0" smtClean="0"/>
              <a:t>2</a:t>
            </a:r>
            <a:r>
              <a:rPr lang="ru-RU" sz="2200" dirty="0" smtClean="0"/>
              <a:t>=9)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5778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5786454"/>
            <a:ext cx="1264159" cy="767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0"/>
            <a:ext cx="7406640" cy="1285860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14 сентября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1850064"/>
            <a:ext cx="4481514" cy="3793514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140 лет со дня рождения академика Ивана Матвеевича Виноградова. Основной его вклад в математику – создание метода тригонометрических сумм в аналитической теории чисел. Был директором МИАН им. В.А.Стеклова.</a:t>
            </a:r>
            <a:endParaRPr lang="ru-RU" sz="2200" dirty="0"/>
          </a:p>
        </p:txBody>
      </p:sp>
      <p:pic>
        <p:nvPicPr>
          <p:cNvPr id="76802" name="Picture 2" descr="http://3.bp.blogspot.com/-Ai4bGQG6X_I/UhcDKPyfZqI/AAAAAAAABxM/w8dJ8yvHDDY/s1600/vin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928802"/>
            <a:ext cx="2428892" cy="3620034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5786454"/>
            <a:ext cx="1264159" cy="767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214422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15 сентября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4876" y="1850064"/>
            <a:ext cx="4124324" cy="4007828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130 лет назад родился член Парижской АН, французский математик Поль Пьер Леви. Основные труды по теории вероятности (основоположник теории случайных процессов), функциональному анализу, теории функции и механики.</a:t>
            </a:r>
            <a:endParaRPr lang="ru-RU" sz="2200" dirty="0"/>
          </a:p>
        </p:txBody>
      </p:sp>
      <p:pic>
        <p:nvPicPr>
          <p:cNvPr id="78850" name="Picture 2" descr="http://fractals.esy.es/img/persons/Levy_Pau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857364"/>
            <a:ext cx="2844995" cy="3786214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5786454"/>
            <a:ext cx="1264159" cy="767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14298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17 сентября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9124" y="1850064"/>
            <a:ext cx="4410076" cy="429358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190 лет со дня рождения выдающегося немецкого математика </a:t>
            </a:r>
            <a:r>
              <a:rPr lang="ru-RU" sz="2200" dirty="0" err="1" smtClean="0"/>
              <a:t>Бернхарда</a:t>
            </a:r>
            <a:r>
              <a:rPr lang="ru-RU" sz="2200" dirty="0" smtClean="0"/>
              <a:t> Римана. Исследования относятся к теории функций комплексной переменной, математической и теоретической физике, теории дифференциальных уравнений, теории чисел. Создатель римановой геометрии.</a:t>
            </a:r>
            <a:endParaRPr lang="ru-RU" sz="2200" dirty="0"/>
          </a:p>
        </p:txBody>
      </p:sp>
      <p:sp>
        <p:nvSpPr>
          <p:cNvPr id="79874" name="AutoShape 2" descr="https://fineartamerica.com/images/artworkimages/medium/1/bernhard-riemann-grang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9876" name="AutoShape 4" descr="https://fineartamerica.com/images/artworkimages/medium/1/bernhard-riemann-grang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9878" name="Picture 6" descr="http://1.bp.blogspot.com/_MfCcxQVHD5c/RpKBoXrjk6I/AAAAAAAAAA8/tOfsnOeqRLY/s320/Nueva+image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857364"/>
            <a:ext cx="2995037" cy="3714776"/>
          </a:xfrm>
          <a:prstGeom prst="rect">
            <a:avLst/>
          </a:prstGeom>
          <a:noFill/>
        </p:spPr>
      </p:pic>
      <p:pic>
        <p:nvPicPr>
          <p:cNvPr id="7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5786454"/>
            <a:ext cx="1264159" cy="767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140276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20 сентября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4810" y="1850064"/>
            <a:ext cx="4624390" cy="3436324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b="1" dirty="0" smtClean="0"/>
              <a:t>Вера Николаевна Фаддеева</a:t>
            </a:r>
            <a:r>
              <a:rPr lang="ru-RU" sz="2200" dirty="0" smtClean="0"/>
              <a:t> — советский математик (линейная алгебра), специалист в области вычислительной математики. Автор книг Таблицы функций Бесселя целых номеров от 0 до 120; Вычислительные методы линейной алгебры.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80898" name="Picture 2" descr="Вера Фаддеева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643050"/>
            <a:ext cx="2757594" cy="3714776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5786454"/>
            <a:ext cx="1264159" cy="767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14298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29 сентября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4876" y="1850064"/>
            <a:ext cx="4124324" cy="3793514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140 лет назад родился итальянский математик </a:t>
            </a:r>
            <a:r>
              <a:rPr lang="ru-RU" sz="2200" dirty="0" err="1" smtClean="0"/>
              <a:t>Бернардино</a:t>
            </a:r>
            <a:r>
              <a:rPr lang="ru-RU" sz="2200" dirty="0" smtClean="0"/>
              <a:t> Гаэтано </a:t>
            </a:r>
            <a:r>
              <a:rPr lang="ru-RU" sz="2200" dirty="0" err="1" smtClean="0"/>
              <a:t>Скорца</a:t>
            </a:r>
            <a:r>
              <a:rPr lang="ru-RU" sz="2200" dirty="0" smtClean="0"/>
              <a:t>. Основные труды по теориям групп, римановых матриц и проективной геометрии (теория алгебраических кривых и поверхностей).</a:t>
            </a:r>
            <a:endParaRPr lang="ru-RU" sz="2200" dirty="0"/>
          </a:p>
        </p:txBody>
      </p:sp>
      <p:pic>
        <p:nvPicPr>
          <p:cNvPr id="81922" name="Picture 2" descr="https://upload.wikimedia.org/wikipedia/commons/b/b9/Gaetano_Scorza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4351" y="1928802"/>
            <a:ext cx="2640576" cy="3571900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7422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5786454"/>
            <a:ext cx="1264159" cy="767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14298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октябрь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14612" y="5786454"/>
            <a:ext cx="5977880" cy="895344"/>
          </a:xfrm>
        </p:spPr>
        <p:txBody>
          <a:bodyPr/>
          <a:lstStyle/>
          <a:p>
            <a:r>
              <a:rPr lang="ru-RU" b="1" dirty="0" smtClean="0"/>
              <a:t>Выберите число</a:t>
            </a:r>
            <a:endParaRPr lang="ru-RU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24000" y="1397000"/>
          <a:ext cx="7119966" cy="396082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17138"/>
                <a:gridCol w="1017138"/>
                <a:gridCol w="1017138"/>
                <a:gridCol w="1017138"/>
                <a:gridCol w="1017138"/>
                <a:gridCol w="1017138"/>
                <a:gridCol w="1017138"/>
              </a:tblGrid>
              <a:tr h="660138"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пн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ср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чт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сб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вс</a:t>
                      </a:r>
                      <a:endParaRPr lang="ru-RU" sz="3600" dirty="0"/>
                    </a:p>
                  </a:txBody>
                  <a:tcPr/>
                </a:tc>
              </a:tr>
              <a:tr h="660138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2" action="ppaction://hlinksldjump"/>
                        </a:rPr>
                        <a:t>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0138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0138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15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0138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25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0138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30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14414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071546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5 октября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43372" y="1142984"/>
            <a:ext cx="4838704" cy="535785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sz="2200" b="1" dirty="0" smtClean="0"/>
              <a:t>Бернард </a:t>
            </a:r>
            <a:r>
              <a:rPr lang="ru-RU" sz="2200" b="1" dirty="0" err="1" smtClean="0"/>
              <a:t>Больцано</a:t>
            </a:r>
            <a:r>
              <a:rPr lang="ru-RU" sz="2200" b="1" dirty="0" smtClean="0"/>
              <a:t> - </a:t>
            </a:r>
            <a:r>
              <a:rPr lang="ru-RU" sz="2200" dirty="0" smtClean="0"/>
              <a:t> чешский математик, философ и теолог, автор первой строгой теории вещественных чисел и один из основоположников теории множеств. В работе «Парадоксы бесконечного», сформулировал идеи, близкие к наивной теории множеств Кантора. В этой работе </a:t>
            </a:r>
            <a:r>
              <a:rPr lang="ru-RU" sz="2200" dirty="0" err="1" smtClean="0"/>
              <a:t>Больцано</a:t>
            </a:r>
            <a:r>
              <a:rPr lang="ru-RU" sz="2200" dirty="0" smtClean="0"/>
              <a:t> ввёл понятие множества и взаимно-однозначного соответствия. Также в этой работе была доказано утверждение о наличии предельной точки у любого бесконечного ограниченного множества, ставшее позднее известным как теорема </a:t>
            </a:r>
            <a:r>
              <a:rPr lang="ru-RU" sz="2200" dirty="0" err="1" smtClean="0"/>
              <a:t>Больцано</a:t>
            </a:r>
            <a:r>
              <a:rPr lang="ru-RU" sz="2200" dirty="0" smtClean="0"/>
              <a:t> — Вейерштрасса.</a:t>
            </a:r>
            <a:endParaRPr lang="ru-RU" sz="2200" dirty="0"/>
          </a:p>
        </p:txBody>
      </p:sp>
      <p:pic>
        <p:nvPicPr>
          <p:cNvPr id="82946" name="Picture 2" descr="BBolza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785926"/>
            <a:ext cx="2833654" cy="3726255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2947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5715016"/>
            <a:ext cx="1452551" cy="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14298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15 октября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00562" y="1785926"/>
            <a:ext cx="4481514" cy="3650638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240 лет со дня рождения английского математика и физика Питера </a:t>
            </a:r>
            <a:r>
              <a:rPr lang="ru-RU" sz="2200" dirty="0" err="1" smtClean="0"/>
              <a:t>Барлоу</a:t>
            </a:r>
            <a:r>
              <a:rPr lang="ru-RU" sz="2200" dirty="0" smtClean="0"/>
              <a:t>. Автор «Новых математических таблиц», содержащих таблицы квадратов, кубов, квадратных, кубический корней и обратных величин всех целых чисел  до 12500, занимался также совершенными числами.</a:t>
            </a:r>
            <a:endParaRPr lang="ru-RU" sz="2200" dirty="0"/>
          </a:p>
        </p:txBody>
      </p:sp>
      <p:pic>
        <p:nvPicPr>
          <p:cNvPr id="84994" name="Picture 2" descr="Peter Barlo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928802"/>
            <a:ext cx="3123736" cy="3221352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5715016"/>
            <a:ext cx="1452551" cy="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78579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25 октября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43306" y="1000108"/>
            <a:ext cx="5357818" cy="5643602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sz="2200" b="1" dirty="0" err="1" smtClean="0"/>
              <a:t>Эварист</a:t>
            </a:r>
            <a:r>
              <a:rPr lang="ru-RU" sz="2200" b="1" dirty="0" smtClean="0"/>
              <a:t> Галуа</a:t>
            </a:r>
            <a:r>
              <a:rPr lang="ru-RU" sz="2200" dirty="0" smtClean="0"/>
              <a:t> — французский математик, основатель современной высшей алгебры. Галуа исследовал проблему нахождения общего решения уравнения произвольной степени, то есть задачу, как выразить его корни через коэффициенты, используя только арифметические действия и радикалы. Но наиболее ценным были методы, с помощью которых Галуа удалось  получить результат. Решая эти задачи, он заложил основы современной алгебры, вышел на такие фундаментальные понятия, как группа (Галуа первым использовал этот термин, активно изучая симметрические группы) и поле (конечные поля носят название полей Галуа).</a:t>
            </a:r>
          </a:p>
          <a:p>
            <a:endParaRPr lang="ru-RU" dirty="0"/>
          </a:p>
        </p:txBody>
      </p:sp>
      <p:pic>
        <p:nvPicPr>
          <p:cNvPr id="86018" name="Picture 2" descr="http://www.stihi.ru/pics/2015/08/23/64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643050"/>
            <a:ext cx="2543304" cy="3500462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8662" y="5643578"/>
            <a:ext cx="1452551" cy="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071546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30 октября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6314" y="1428736"/>
            <a:ext cx="3981448" cy="4222142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110 лет назад родился академик Андрей Николаевич Тихонов, основатель факультета вычислительной математики и кибернетики МГУ. Основные результаты относятся к топологии, функциональному анализу, теории разностных схем, теории некорректных задач.</a:t>
            </a:r>
            <a:endParaRPr lang="ru-RU" sz="2200" dirty="0"/>
          </a:p>
        </p:txBody>
      </p:sp>
      <p:pic>
        <p:nvPicPr>
          <p:cNvPr id="87042" name="Picture 2" descr="http://www.biblioatom.ru/pers/tikhonov_andrey_nikolaevich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500174"/>
            <a:ext cx="2714644" cy="4047288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1538" y="5715016"/>
            <a:ext cx="1452551" cy="87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0166" y="0"/>
            <a:ext cx="7406640" cy="928670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ноябрь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0298" y="6000768"/>
            <a:ext cx="5763566" cy="642918"/>
          </a:xfrm>
        </p:spPr>
        <p:txBody>
          <a:bodyPr/>
          <a:lstStyle/>
          <a:p>
            <a:r>
              <a:rPr lang="ru-RU" b="1" dirty="0" smtClean="0"/>
              <a:t>Выберите число</a:t>
            </a:r>
            <a:endParaRPr lang="ru-RU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24000" y="1397000"/>
          <a:ext cx="7119966" cy="417514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17138"/>
                <a:gridCol w="1017138"/>
                <a:gridCol w="1017138"/>
                <a:gridCol w="1017138"/>
                <a:gridCol w="1017138"/>
                <a:gridCol w="1017138"/>
                <a:gridCol w="1017138"/>
              </a:tblGrid>
              <a:tr h="695857">
                <a:tc>
                  <a:txBody>
                    <a:bodyPr/>
                    <a:lstStyle/>
                    <a:p>
                      <a:r>
                        <a:rPr lang="ru-RU" sz="3600" i="0" dirty="0" err="1" smtClean="0">
                          <a:latin typeface="+mn-lt"/>
                          <a:cs typeface="Times New Roman" pitchFamily="18" charset="0"/>
                        </a:rPr>
                        <a:t>пн</a:t>
                      </a:r>
                      <a:endParaRPr lang="ru-RU" sz="3600" i="0" dirty="0"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ср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чт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сб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вс</a:t>
                      </a:r>
                      <a:endParaRPr lang="ru-RU" sz="3600" dirty="0"/>
                    </a:p>
                  </a:txBody>
                  <a:tcPr/>
                </a:tc>
              </a:tr>
              <a:tr h="69585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5857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2" action="ppaction://hlinksldjump"/>
                        </a:rPr>
                        <a:t>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5857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18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5857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6" action="ppaction://hlinksldjump"/>
                        </a:rPr>
                        <a:t>25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5857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30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14414" y="5857892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0166" y="0"/>
            <a:ext cx="7406640" cy="1071546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5 ноября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43438" y="1850064"/>
            <a:ext cx="4195762" cy="3364886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150 лет со дня рождения австрийского математика Альфреда </a:t>
            </a:r>
            <a:r>
              <a:rPr lang="ru-RU" sz="2200" dirty="0" err="1" smtClean="0"/>
              <a:t>Таубера</a:t>
            </a:r>
            <a:r>
              <a:rPr lang="ru-RU" sz="2200" dirty="0" smtClean="0"/>
              <a:t>. Основные труды относятся к теории чисел и теории функций. В математическом анализе важную роль играют </a:t>
            </a:r>
            <a:r>
              <a:rPr lang="ru-RU" sz="2200" dirty="0" err="1" smtClean="0"/>
              <a:t>тауберовы</a:t>
            </a:r>
            <a:r>
              <a:rPr lang="ru-RU" sz="2200" dirty="0" smtClean="0"/>
              <a:t> теоремы.</a:t>
            </a:r>
            <a:endParaRPr lang="ru-RU" sz="2200" dirty="0"/>
          </a:p>
        </p:txBody>
      </p:sp>
      <p:pic>
        <p:nvPicPr>
          <p:cNvPr id="88066" name="Picture 2" descr="http://www.aeiou.at/aeiou.encyclop.data.image.t/t089686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1428736"/>
            <a:ext cx="2543175" cy="3810000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5715016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8067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5670111"/>
            <a:ext cx="1357322" cy="846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000108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7 ноября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1850064"/>
            <a:ext cx="4481514" cy="4579332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110 лет со дня рождения французского математика Жана Лере, работал в области алгебраической топологии, функционального анализа, дифференциальных уравнений  с частными производными. Член Французского АН и многих других академий, в том числе иностранный член АН  СССР. Награждён Большой золотой медалью имени М. В. Ломоносова АН  СССР.</a:t>
            </a:r>
            <a:endParaRPr lang="ru-RU" sz="2200" dirty="0"/>
          </a:p>
        </p:txBody>
      </p:sp>
      <p:pic>
        <p:nvPicPr>
          <p:cNvPr id="90114" name="Picture 2" descr="http://www-groups.dcs.st-and.ac.uk/history/history/BigPictures/Leray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785926"/>
            <a:ext cx="2682869" cy="3786214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5715016"/>
            <a:ext cx="1357322" cy="846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928670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9 ноября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1850064"/>
            <a:ext cx="4481514" cy="3864952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125 лет назад родился член – корреспондент АН  СССР Родион </a:t>
            </a:r>
            <a:r>
              <a:rPr lang="ru-RU" sz="2200" dirty="0" err="1" smtClean="0"/>
              <a:t>Осиевич</a:t>
            </a:r>
            <a:r>
              <a:rPr lang="ru-RU" sz="2200" dirty="0" smtClean="0"/>
              <a:t> Кузьмин. Основные труды относятся к теории чисел и математическому анализу. Решил проблему Гаусса из теории вероятностей, доказал трансцендентность квадратично иррациональной степени алгебраического числа.</a:t>
            </a:r>
            <a:endParaRPr lang="ru-RU" sz="2200" dirty="0"/>
          </a:p>
        </p:txBody>
      </p:sp>
      <p:pic>
        <p:nvPicPr>
          <p:cNvPr id="91138" name="Picture 2" descr="http://www.math.spbu.ru/Euler/images/11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857364"/>
            <a:ext cx="2595564" cy="3457292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5715016"/>
            <a:ext cx="1357322" cy="846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214422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18 ноября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9058" y="1357298"/>
            <a:ext cx="5053018" cy="5286412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125 лет назад родился Николай Фёдорович Четверухин, крупный математик – методист, академик АПН  СССР. Организатор и руководитель Московского семинара по начертательной геометрии и инженерной графике и семинара «Методы преподавания геометрии и графических дисциплин». Труды по высшей, проективной и начертательной геометриям, по истории и методике преподавания, в том числе учебники и учебные пособия для педагогических и технических вузов.</a:t>
            </a:r>
            <a:endParaRPr lang="ru-RU" sz="2200" dirty="0"/>
          </a:p>
        </p:txBody>
      </p:sp>
      <p:pic>
        <p:nvPicPr>
          <p:cNvPr id="92162" name="Picture 2" descr="http://nec.m-necropol.ru/chetvertuhin-n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785926"/>
            <a:ext cx="2420319" cy="3000396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5715016"/>
            <a:ext cx="1357322" cy="846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000108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25 ноября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9124" y="1571612"/>
            <a:ext cx="4410076" cy="4007828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175 лет назад родился немецкий математик Эрнст Шрёдер. Занимался главным образом теорией функций, комбинаторикой, основаниями математики. Его работы по математической логике оказали большое влияние на последующие исследования в этой области.</a:t>
            </a:r>
            <a:endParaRPr lang="ru-RU" sz="2200" dirty="0"/>
          </a:p>
        </p:txBody>
      </p:sp>
      <p:pic>
        <p:nvPicPr>
          <p:cNvPr id="93186" name="Picture 2" descr="http://www.apprendre-math.info/history/photos/Schroder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714488"/>
            <a:ext cx="2892582" cy="3429024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5715016"/>
            <a:ext cx="1357322" cy="846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14298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30 ноября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43438" y="1850064"/>
            <a:ext cx="4195762" cy="3793514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80 лет со дня рождения выдающегося отечественного математика, академика РАН Дмитрия Викторовича  Аносова, специалиста по теории динамических систем и дифференциальных уравнений, дифференциальной геометрии и топологии.</a:t>
            </a:r>
            <a:endParaRPr lang="ru-RU" sz="2200" dirty="0"/>
          </a:p>
        </p:txBody>
      </p:sp>
      <p:pic>
        <p:nvPicPr>
          <p:cNvPr id="94210" name="Picture 2" descr="http://www-history.mcs.st-andrews.ac.uk/~history/BigPictures/Anosov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000240"/>
            <a:ext cx="2871545" cy="3429024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5715016"/>
            <a:ext cx="1357322" cy="846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071546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декабрь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71736" y="5929330"/>
            <a:ext cx="5977880" cy="681030"/>
          </a:xfrm>
        </p:spPr>
        <p:txBody>
          <a:bodyPr/>
          <a:lstStyle/>
          <a:p>
            <a:r>
              <a:rPr lang="ru-RU" b="1" dirty="0" smtClean="0"/>
              <a:t>Выберите число</a:t>
            </a:r>
            <a:endParaRPr lang="ru-RU" b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00166" y="1142984"/>
          <a:ext cx="7048531" cy="44805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06933"/>
                <a:gridCol w="1006933"/>
                <a:gridCol w="1006933"/>
                <a:gridCol w="1006933"/>
                <a:gridCol w="1006933"/>
                <a:gridCol w="1006933"/>
                <a:gridCol w="1006933"/>
              </a:tblGrid>
              <a:tr h="596449">
                <a:tc>
                  <a:txBody>
                    <a:bodyPr/>
                    <a:lstStyle/>
                    <a:p>
                      <a:r>
                        <a:rPr lang="ru-RU" sz="3600" i="0" dirty="0" err="1" smtClean="0"/>
                        <a:t>пн</a:t>
                      </a:r>
                      <a:endParaRPr lang="ru-RU" sz="3600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/>
                        <a:t>ср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чт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пт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сб</a:t>
                      </a:r>
                      <a:endParaRPr lang="ru-RU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err="1" smtClean="0"/>
                        <a:t>вс</a:t>
                      </a:r>
                      <a:endParaRPr lang="ru-RU" sz="3600" dirty="0"/>
                    </a:p>
                  </a:txBody>
                  <a:tcPr/>
                </a:tc>
              </a:tr>
              <a:tr h="59644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2" action="ppaction://hlinksldjump"/>
                        </a:rPr>
                        <a:t>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644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644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14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644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22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644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  <a:hlinkClick r:id="rId6" action="ppaction://hlinksldjump"/>
                        </a:rPr>
                        <a:t>25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6449">
                <a:tc>
                  <a:txBody>
                    <a:bodyPr/>
                    <a:lstStyle/>
                    <a:p>
                      <a:r>
                        <a:rPr lang="ru-RU" sz="36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  <a:endParaRPr lang="ru-RU" sz="3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85852" y="5857892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14298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1 декабря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86182" y="1357298"/>
            <a:ext cx="5214974" cy="52864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sz="2200" b="1" dirty="0" smtClean="0"/>
              <a:t>Николай Иванович Лобачевский</a:t>
            </a:r>
            <a:r>
              <a:rPr lang="ru-RU" sz="2200" dirty="0" smtClean="0"/>
              <a:t> — русский математик, один из создателей неевклидовой геометрии, деятель университетского образования и народного просвещения.  Лобачевский в алгебре  разработал, независимо от Ж. Данделена, метод приближённого решения уравнений, в математическом анализе получил ряд тонких теорем о тригонометрических рядах, уточнил понятие непрерывной функции, дал признак сходимости рядов и др. В разные годы он опубликовал несколько содержательных статей по алгебре, теории вероятностей, механике, физике, астрономии и проблемам образования.</a:t>
            </a:r>
            <a:endParaRPr lang="ru-RU" sz="2200" dirty="0"/>
          </a:p>
        </p:txBody>
      </p:sp>
      <p:pic>
        <p:nvPicPr>
          <p:cNvPr id="95234" name="Picture 2" descr="Lobachevsky 03 cr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714488"/>
            <a:ext cx="2605756" cy="3705231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5236" name="Picture 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4414" y="5786454"/>
            <a:ext cx="1223949" cy="779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0"/>
            <a:ext cx="7406640" cy="1214422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4 декабря 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4876" y="1850064"/>
            <a:ext cx="4124324" cy="386495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130 лет со дня рождения немецкого математика Людвига Бибербаха. Автор работ по теории функций, комплексному анализу, геометрии. Придерживался нацистских взглядов. </a:t>
            </a:r>
            <a:endParaRPr lang="ru-RU" dirty="0"/>
          </a:p>
        </p:txBody>
      </p:sp>
      <p:pic>
        <p:nvPicPr>
          <p:cNvPr id="97282" name="Picture 2" descr="http://facecollection.ru/upload/files/565_bieberbach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928802"/>
            <a:ext cx="2714644" cy="3170462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4414" y="5786454"/>
            <a:ext cx="1223949" cy="779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728" y="0"/>
            <a:ext cx="7406640" cy="1214422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14 декабря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28" y="1850064"/>
            <a:ext cx="3838572" cy="336488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80 лет со дня рождения английского математика </a:t>
            </a:r>
            <a:r>
              <a:rPr lang="ru-RU" sz="2200" dirty="0" err="1" smtClean="0"/>
              <a:t>Терри</a:t>
            </a:r>
            <a:r>
              <a:rPr lang="ru-RU" sz="2200" dirty="0" smtClean="0"/>
              <a:t> </a:t>
            </a:r>
            <a:r>
              <a:rPr lang="ru-RU" sz="2200" dirty="0" err="1" smtClean="0"/>
              <a:t>Волла</a:t>
            </a:r>
            <a:r>
              <a:rPr lang="ru-RU" sz="2200" dirty="0" smtClean="0"/>
              <a:t>. Основные работы в области геометрии, алгебраической  топологии, теории </a:t>
            </a:r>
            <a:r>
              <a:rPr lang="ru-RU" sz="2200" dirty="0" err="1" smtClean="0"/>
              <a:t>бордизмов</a:t>
            </a:r>
            <a:r>
              <a:rPr lang="ru-RU" sz="2200" dirty="0" smtClean="0"/>
              <a:t>, </a:t>
            </a:r>
            <a:r>
              <a:rPr lang="ru-RU" sz="2200" dirty="0" err="1" smtClean="0"/>
              <a:t>теории</a:t>
            </a:r>
            <a:r>
              <a:rPr lang="ru-RU" sz="2200" dirty="0" smtClean="0"/>
              <a:t> катастроф.</a:t>
            </a:r>
            <a:endParaRPr lang="ru-RU" sz="2200" dirty="0"/>
          </a:p>
        </p:txBody>
      </p:sp>
      <p:pic>
        <p:nvPicPr>
          <p:cNvPr id="98306" name="Picture 2" descr="CTC Wall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071678"/>
            <a:ext cx="3357586" cy="2518190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4414" y="5786454"/>
            <a:ext cx="1223949" cy="779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0166" y="0"/>
            <a:ext cx="7406640" cy="1214422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22 декабря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43438" y="1850064"/>
            <a:ext cx="4195762" cy="400782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110 лет со дня рождения советского математика Бориса Яковлевича Левина. Исследования относятся к теории целых функций, функциональному анализу, гармоническому анализу, теории почти периодических функций.</a:t>
            </a:r>
            <a:endParaRPr lang="ru-RU" sz="2200" dirty="0"/>
          </a:p>
        </p:txBody>
      </p:sp>
      <p:pic>
        <p:nvPicPr>
          <p:cNvPr id="99330" name="Picture 2" descr="https://lh4.googleusercontent.com/proxy/qre2D_lJ32DchJE5EPGYjaY8kd24HuumJqappWPsjv9pzSnYMW1lfgstLJ7f8KthShHLGnycD5GvN0mrBHf6bVR3acdA3pd-Gl-O8StFm0DJ_khp-jDBCDh_liRHeQKF3WKZm40ry5-gvDS-qwI=rj-c-w300-h300-l95-c0x259b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000240"/>
            <a:ext cx="2857500" cy="2857500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4414" y="5786454"/>
            <a:ext cx="1223949" cy="779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0"/>
            <a:ext cx="7406640" cy="1142984"/>
          </a:xfrm>
        </p:spPr>
        <p:txBody>
          <a:bodyPr/>
          <a:lstStyle/>
          <a:p>
            <a:pPr algn="ctr"/>
            <a:r>
              <a:rPr lang="ru-RU" dirty="0" smtClean="0">
                <a:latin typeface="Monotype Corsiva" pitchFamily="66" charset="0"/>
              </a:rPr>
              <a:t>25 декабря</a:t>
            </a:r>
            <a:endParaRPr lang="ru-RU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1500174"/>
            <a:ext cx="4572032" cy="465077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200" dirty="0" smtClean="0"/>
              <a:t>160 лет назад родился отечественный математик Иван Иванович Александров. Работал учителем математики в Тамбовской гимназии и в московских средних учебных заведениях. Написал более 30 работ по методике математики, в том числе книги «Методы решения геометрических задач», «Методы решения арифметических задач», оказавшие большое влияние на методику преподавания математики.</a:t>
            </a:r>
            <a:endParaRPr lang="ru-RU" sz="2200" dirty="0"/>
          </a:p>
        </p:txBody>
      </p:sp>
      <p:pic>
        <p:nvPicPr>
          <p:cNvPr id="100354" name="Picture 2" descr="https://img-fotki.yandex.ru/get/195637/172202169.4e/0_16342f_16ee8dc9_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643050"/>
            <a:ext cx="2688212" cy="3786214"/>
          </a:xfrm>
          <a:prstGeom prst="rect">
            <a:avLst/>
          </a:prstGeom>
          <a:noFill/>
        </p:spPr>
      </p:pic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5786454"/>
            <a:ext cx="1071570" cy="8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4414" y="5786454"/>
            <a:ext cx="1223949" cy="779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3301</TotalTime>
  <Words>2562</Words>
  <Application>Microsoft Office PowerPoint</Application>
  <PresentationFormat>Экран (4:3)</PresentationFormat>
  <Paragraphs>642</Paragraphs>
  <Slides>84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84</vt:i4>
      </vt:variant>
    </vt:vector>
  </HeadingPairs>
  <TitlesOfParts>
    <vt:vector size="85" baseType="lpstr">
      <vt:lpstr>Солнцестояние</vt:lpstr>
      <vt:lpstr>Календарь математических праздников и знаменательных дат 2018г.</vt:lpstr>
      <vt:lpstr>Январь</vt:lpstr>
      <vt:lpstr>4 январь</vt:lpstr>
      <vt:lpstr>6 января</vt:lpstr>
      <vt:lpstr> 7 января  </vt:lpstr>
      <vt:lpstr>9 января</vt:lpstr>
      <vt:lpstr>22 января </vt:lpstr>
      <vt:lpstr> 23 января </vt:lpstr>
      <vt:lpstr>25 января </vt:lpstr>
      <vt:lpstr>27 января</vt:lpstr>
      <vt:lpstr>     Февраль </vt:lpstr>
      <vt:lpstr>         2 февраля  </vt:lpstr>
      <vt:lpstr>7 февраля</vt:lpstr>
      <vt:lpstr>12 февраля</vt:lpstr>
      <vt:lpstr>14 февраля</vt:lpstr>
      <vt:lpstr>19 февраля</vt:lpstr>
      <vt:lpstr>21 февраля</vt:lpstr>
      <vt:lpstr>      март</vt:lpstr>
      <vt:lpstr>3 марта</vt:lpstr>
      <vt:lpstr>4 марта</vt:lpstr>
      <vt:lpstr>6 марта</vt:lpstr>
      <vt:lpstr>       14 марта</vt:lpstr>
      <vt:lpstr>18 марта</vt:lpstr>
      <vt:lpstr>29 марта</vt:lpstr>
      <vt:lpstr>30 марта</vt:lpstr>
      <vt:lpstr>апрель</vt:lpstr>
      <vt:lpstr>1 апреля</vt:lpstr>
      <vt:lpstr>7 апреля</vt:lpstr>
      <vt:lpstr>12 апреля</vt:lpstr>
      <vt:lpstr>14 апреля</vt:lpstr>
      <vt:lpstr>28 апреля</vt:lpstr>
      <vt:lpstr>29 апреля</vt:lpstr>
      <vt:lpstr>30 апреля</vt:lpstr>
      <vt:lpstr>май</vt:lpstr>
      <vt:lpstr>1 мая</vt:lpstr>
      <vt:lpstr>6 мая</vt:lpstr>
      <vt:lpstr>9 мая</vt:lpstr>
      <vt:lpstr>13 мая</vt:lpstr>
      <vt:lpstr>22 мая</vt:lpstr>
      <vt:lpstr>23 мая</vt:lpstr>
      <vt:lpstr>24 мая</vt:lpstr>
      <vt:lpstr>28 мая</vt:lpstr>
      <vt:lpstr>июнь</vt:lpstr>
      <vt:lpstr>1 июня</vt:lpstr>
      <vt:lpstr>6 июня</vt:lpstr>
      <vt:lpstr>12 июня</vt:lpstr>
      <vt:lpstr>15 июня</vt:lpstr>
      <vt:lpstr>19 июня</vt:lpstr>
      <vt:lpstr>27 июня</vt:lpstr>
      <vt:lpstr>июль</vt:lpstr>
      <vt:lpstr>1 июля</vt:lpstr>
      <vt:lpstr>24 июля</vt:lpstr>
      <vt:lpstr>27 июля</vt:lpstr>
      <vt:lpstr>август</vt:lpstr>
      <vt:lpstr>5 августа</vt:lpstr>
      <vt:lpstr>6 августа</vt:lpstr>
      <vt:lpstr>14 августа</vt:lpstr>
      <vt:lpstr>17 августа</vt:lpstr>
      <vt:lpstr>30 августа</vt:lpstr>
      <vt:lpstr>сентябрь</vt:lpstr>
      <vt:lpstr>3 сентября</vt:lpstr>
      <vt:lpstr>14 сентября</vt:lpstr>
      <vt:lpstr>15 сентября</vt:lpstr>
      <vt:lpstr>17 сентября</vt:lpstr>
      <vt:lpstr>20 сентября</vt:lpstr>
      <vt:lpstr>29 сентября</vt:lpstr>
      <vt:lpstr>октябрь</vt:lpstr>
      <vt:lpstr>5 октября</vt:lpstr>
      <vt:lpstr>15 октября</vt:lpstr>
      <vt:lpstr>25 октября</vt:lpstr>
      <vt:lpstr>30 октября</vt:lpstr>
      <vt:lpstr>ноябрь</vt:lpstr>
      <vt:lpstr>5 ноября</vt:lpstr>
      <vt:lpstr>7 ноября</vt:lpstr>
      <vt:lpstr>9 ноября</vt:lpstr>
      <vt:lpstr>18 ноября</vt:lpstr>
      <vt:lpstr>25 ноября</vt:lpstr>
      <vt:lpstr>30 ноября</vt:lpstr>
      <vt:lpstr>декабрь</vt:lpstr>
      <vt:lpstr>1 декабря</vt:lpstr>
      <vt:lpstr>4 декабря </vt:lpstr>
      <vt:lpstr>14 декабря</vt:lpstr>
      <vt:lpstr>22 декабря</vt:lpstr>
      <vt:lpstr>25 декабря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Календарь математических праздников</dc:title>
  <dc:creator>Nubll</dc:creator>
  <cp:lastModifiedBy>IiVT</cp:lastModifiedBy>
  <cp:revision>206</cp:revision>
  <dcterms:created xsi:type="dcterms:W3CDTF">2017-12-16T10:01:04Z</dcterms:created>
  <dcterms:modified xsi:type="dcterms:W3CDTF">2019-03-23T04:12:18Z</dcterms:modified>
</cp:coreProperties>
</file>