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Ex1.xml" ContentType="application/vnd.ms-office.chartex+xml"/>
  <Override PartName="/ppt/charts/style9.xml" ContentType="application/vnd.ms-office.chartstyle+xml"/>
  <Override PartName="/ppt/charts/colors9.xml" ContentType="application/vnd.ms-office.chartcolorstyle+xml"/>
  <Override PartName="/ppt/charts/chart9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75" r:id="rId11"/>
    <p:sldId id="276" r:id="rId12"/>
    <p:sldId id="278" r:id="rId13"/>
    <p:sldId id="279" r:id="rId14"/>
    <p:sldId id="266" r:id="rId15"/>
    <p:sldId id="273" r:id="rId16"/>
    <p:sldId id="274" r:id="rId17"/>
    <p:sldId id="267" r:id="rId18"/>
    <p:sldId id="269" r:id="rId19"/>
    <p:sldId id="268" r:id="rId20"/>
    <p:sldId id="270" r:id="rId21"/>
    <p:sldId id="272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9.xml"/><Relationship Id="rId2" Type="http://schemas.microsoft.com/office/2011/relationships/chartStyle" Target="style9.xml"/><Relationship Id="rId1" Type="http://schemas.openxmlformats.org/officeDocument/2006/relationships/oleObject" Target="&#1050;&#1085;&#1080;&#1075;&#1072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Лист1!$A$1:$A$2</c:f>
              <c:strCache>
                <c:ptCount val="2"/>
                <c:pt idx="0">
                  <c:v>Мальчики</c:v>
                </c:pt>
                <c:pt idx="1">
                  <c:v>Девочки</c:v>
                </c:pt>
              </c:strCache>
            </c:strRef>
          </c:cat>
          <c:val>
            <c:numRef>
              <c:f>Лист1!$B$1:$B$2</c:f>
              <c:numCache>
                <c:formatCode>General</c:formatCode>
                <c:ptCount val="2"/>
                <c:pt idx="0">
                  <c:v>630</c:v>
                </c:pt>
                <c:pt idx="1">
                  <c:v>198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BC-42D3-9616-0BD33626E2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26066480"/>
        <c:axId val="1326067312"/>
        <c:axId val="0"/>
      </c:bar3DChart>
      <c:catAx>
        <c:axId val="1326066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26067312"/>
        <c:crosses val="autoZero"/>
        <c:auto val="1"/>
        <c:lblAlgn val="ctr"/>
        <c:lblOffset val="100"/>
        <c:noMultiLvlLbl val="0"/>
      </c:catAx>
      <c:valAx>
        <c:axId val="1326067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260664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ru-RU"/>
              <a:t>Мальчики и девочки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olidFill>
              <a:srgbClr val="00B0F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/>
            </c:spPr>
            <c:extLst>
              <c:ext xmlns:c16="http://schemas.microsoft.com/office/drawing/2014/chart" uri="{C3380CC4-5D6E-409C-BE32-E72D297353CC}">
                <c16:uniqueId val="{00000001-23F9-4E7E-BB79-51122E15F51D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>
                <a:contourClr>
                  <a:schemeClr val="accent2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23F9-4E7E-BB79-51122E15F51D}"/>
              </c:ext>
            </c:extLst>
          </c:dPt>
          <c:cat>
            <c:strRef>
              <c:f>Лист1!$A$1:$A$2</c:f>
              <c:strCache>
                <c:ptCount val="2"/>
                <c:pt idx="0">
                  <c:v>Мальчики</c:v>
                </c:pt>
                <c:pt idx="1">
                  <c:v>Девочки</c:v>
                </c:pt>
              </c:strCache>
            </c:strRef>
          </c:cat>
          <c:val>
            <c:numRef>
              <c:f>Лист1!$B$1:$B$2</c:f>
              <c:numCache>
                <c:formatCode>General</c:formatCode>
                <c:ptCount val="2"/>
                <c:pt idx="0">
                  <c:v>630</c:v>
                </c:pt>
                <c:pt idx="1">
                  <c:v>198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3F9-4E7E-BB79-51122E15F5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26066480"/>
        <c:axId val="1326067312"/>
        <c:axId val="0"/>
      </c:bar3DChart>
      <c:catAx>
        <c:axId val="1326066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26067312"/>
        <c:crosses val="autoZero"/>
        <c:auto val="1"/>
        <c:lblAlgn val="ctr"/>
        <c:lblOffset val="100"/>
        <c:noMultiLvlLbl val="0"/>
      </c:catAx>
      <c:valAx>
        <c:axId val="1326067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50000"/>
                  <a:lumOff val="5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260664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ru-RU"/>
              <a:t>Мальчики и девочки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/>
            </c:spPr>
            <c:extLst>
              <c:ext xmlns:c16="http://schemas.microsoft.com/office/drawing/2014/chart" uri="{C3380CC4-5D6E-409C-BE32-E72D297353CC}">
                <c16:uniqueId val="{00000002-A8BE-45D5-BFBA-73E05356330E}"/>
              </c:ext>
            </c:extLst>
          </c:dPt>
          <c:dLbls>
            <c:delete val="1"/>
          </c:dLbls>
          <c:cat>
            <c:strRef>
              <c:f>Лист1!$A$1:$A$2</c:f>
              <c:strCache>
                <c:ptCount val="2"/>
                <c:pt idx="0">
                  <c:v>Мальчики</c:v>
                </c:pt>
                <c:pt idx="1">
                  <c:v>Девочки</c:v>
                </c:pt>
              </c:strCache>
            </c:strRef>
          </c:cat>
          <c:val>
            <c:numRef>
              <c:f>Лист1!$B$1:$B$2</c:f>
              <c:numCache>
                <c:formatCode>General</c:formatCode>
                <c:ptCount val="2"/>
                <c:pt idx="0">
                  <c:v>630</c:v>
                </c:pt>
                <c:pt idx="1">
                  <c:v>198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BE-45D5-BFBA-73E05356330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326066480"/>
        <c:axId val="1326067312"/>
        <c:axId val="0"/>
      </c:bar3DChart>
      <c:catAx>
        <c:axId val="132606648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/>
                  <a:t>Пол</a:t>
                </a:r>
              </a:p>
            </c:rich>
          </c:tx>
          <c:layout>
            <c:manualLayout>
              <c:xMode val="edge"/>
              <c:yMode val="edge"/>
              <c:x val="0.41251881014873143"/>
              <c:y val="0.804930373286672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1" i="0" u="none" strike="noStrike" kern="1200" cap="all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26067312"/>
        <c:crosses val="autoZero"/>
        <c:auto val="1"/>
        <c:lblAlgn val="ctr"/>
        <c:lblOffset val="100"/>
        <c:noMultiLvlLbl val="0"/>
      </c:catAx>
      <c:valAx>
        <c:axId val="1326067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50000"/>
                  <a:lumOff val="5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/>
                  <a:t>КОЛИЧЕСТВО  ЧЕЛОВЕК </a:t>
                </a:r>
              </a:p>
            </c:rich>
          </c:tx>
          <c:layout>
            <c:manualLayout>
              <c:xMode val="edge"/>
              <c:yMode val="edge"/>
              <c:x val="7.0998906386701657E-2"/>
              <c:y val="0.2626119130941965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cap="all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26066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58046316030763478"/>
          <c:y val="6.712962962962963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заявлений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B5A-4526-A22F-6074B0CF2DE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CB5A-4526-A22F-6074B0CF2DE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CB5A-4526-A22F-6074B0CF2DE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CB5A-4526-A22F-6074B0CF2DE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CB5A-4526-A22F-6074B0CF2DE7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CB5A-4526-A22F-6074B0CF2DE7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CB5A-4526-A22F-6074B0CF2DE7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IT-квантум</c:v>
                </c:pt>
                <c:pt idx="1">
                  <c:v>VR/AR-квантум</c:v>
                </c:pt>
                <c:pt idx="2">
                  <c:v>Геоквантум</c:v>
                </c:pt>
                <c:pt idx="3">
                  <c:v>Хайтек-Дизайн</c:v>
                </c:pt>
                <c:pt idx="4">
                  <c:v>Хайтек</c:v>
                </c:pt>
                <c:pt idx="5">
                  <c:v>Промробоквантум</c:v>
                </c:pt>
                <c:pt idx="6">
                  <c:v>Энерджиквантум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125</c:v>
                </c:pt>
                <c:pt idx="1">
                  <c:v>114</c:v>
                </c:pt>
                <c:pt idx="2">
                  <c:v>50</c:v>
                </c:pt>
                <c:pt idx="3">
                  <c:v>18</c:v>
                </c:pt>
                <c:pt idx="4">
                  <c:v>78</c:v>
                </c:pt>
                <c:pt idx="5">
                  <c:v>133</c:v>
                </c:pt>
                <c:pt idx="6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CB5A-4526-A22F-6074B0CF2DE7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5774835094784243"/>
          <c:y val="0.34581164333624964"/>
          <c:w val="0.23165276037762647"/>
          <c:h val="0.38492763925342666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ru-RU"/>
              <a:t>Мальчики/Девочки</a:t>
            </a:r>
          </a:p>
        </c:rich>
      </c:tx>
      <c:layout>
        <c:manualLayout>
          <c:xMode val="edge"/>
          <c:yMode val="edge"/>
          <c:x val="0.37988438979852113"/>
          <c:y val="4.918816292668794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1621203918415347E-2"/>
          <c:y val="0.19704490627530752"/>
          <c:w val="0.83257520668485641"/>
          <c:h val="0.66236134683128822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98000"/>
                      <a:lumMod val="114000"/>
                    </a:schemeClr>
                  </a:gs>
                  <a:gs pos="100000">
                    <a:schemeClr val="accent1"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63500" dist="38100" dir="5400000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1-82F9-4ED5-91E9-18B37EDE3F19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98000"/>
                      <a:lumMod val="114000"/>
                    </a:schemeClr>
                  </a:gs>
                  <a:gs pos="100000">
                    <a:schemeClr val="accent2"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63500" dist="38100" dir="5400000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3-82F9-4ED5-91E9-18B37EDE3F19}"/>
              </c:ext>
            </c:extLst>
          </c:dPt>
          <c:dLbls>
            <c:dLbl>
              <c:idx val="0"/>
              <c:layout>
                <c:manualLayout>
                  <c:x val="2.8137439205011314E-2"/>
                  <c:y val="0.1541229105036222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2F9-4ED5-91E9-18B37EDE3F19}"/>
                </c:ext>
              </c:extLst>
            </c:dLbl>
            <c:dLbl>
              <c:idx val="1"/>
              <c:layout>
                <c:manualLayout>
                  <c:x val="-2.4117805032866819E-2"/>
                  <c:y val="-9.837632585337591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2F9-4ED5-91E9-18B37EDE3F1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lt1">
                      <a:lumMod val="95000"/>
                      <a:alpha val="54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Лист1!$A$1:$B$1</c:f>
              <c:strCache>
                <c:ptCount val="2"/>
                <c:pt idx="0">
                  <c:v>Мальчики</c:v>
                </c:pt>
                <c:pt idx="1">
                  <c:v>Девочки</c:v>
                </c:pt>
              </c:strCache>
            </c:strRef>
          </c:cat>
          <c:val>
            <c:numRef>
              <c:f>Лист1!$A$2:$B$2</c:f>
              <c:numCache>
                <c:formatCode>General</c:formatCode>
                <c:ptCount val="2"/>
                <c:pt idx="0">
                  <c:v>630</c:v>
                </c:pt>
                <c:pt idx="1">
                  <c:v>198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2F9-4ED5-91E9-18B37EDE3F19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ru-RU" b="0" dirty="0"/>
              <a:t>Распределение</a:t>
            </a:r>
            <a:r>
              <a:rPr lang="ru-RU" b="0" baseline="0" dirty="0"/>
              <a:t> по полу </a:t>
            </a:r>
          </a:p>
          <a:p>
            <a:pPr>
              <a:defRPr/>
            </a:pPr>
            <a:r>
              <a:rPr lang="ru-RU" b="0" baseline="0" dirty="0"/>
              <a:t>в зависимости </a:t>
            </a:r>
          </a:p>
          <a:p>
            <a:pPr>
              <a:defRPr/>
            </a:pPr>
            <a:r>
              <a:rPr lang="ru-RU" b="0" baseline="0" dirty="0"/>
              <a:t>от возраста</a:t>
            </a:r>
            <a:endParaRPr lang="ru-RU" b="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Мальчики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cat>
            <c:strRef>
              <c:f>Лист1!$A$2:$A$4</c:f>
              <c:strCache>
                <c:ptCount val="3"/>
                <c:pt idx="0">
                  <c:v>5-9 лет</c:v>
                </c:pt>
                <c:pt idx="1">
                  <c:v>10-14 лет</c:v>
                </c:pt>
                <c:pt idx="2">
                  <c:v>15-17 лет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92</c:v>
                </c:pt>
                <c:pt idx="1">
                  <c:v>616</c:v>
                </c:pt>
                <c:pt idx="2">
                  <c:v>120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EE-4917-B546-26DFF30388C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Девочки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cat>
            <c:strRef>
              <c:f>Лист1!$A$2:$A$4</c:f>
              <c:strCache>
                <c:ptCount val="3"/>
                <c:pt idx="0">
                  <c:v>5-9 лет</c:v>
                </c:pt>
                <c:pt idx="1">
                  <c:v>10-14 лет</c:v>
                </c:pt>
                <c:pt idx="2">
                  <c:v>15-17 лет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15</c:v>
                </c:pt>
                <c:pt idx="1">
                  <c:v>152</c:v>
                </c:pt>
                <c:pt idx="2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9EE-4917-B546-26DFF30388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809071"/>
        <c:axId val="807823"/>
      </c:barChart>
      <c:catAx>
        <c:axId val="8090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07823"/>
        <c:crosses val="autoZero"/>
        <c:auto val="1"/>
        <c:lblAlgn val="ctr"/>
        <c:lblOffset val="100"/>
        <c:noMultiLvlLbl val="0"/>
      </c:catAx>
      <c:valAx>
        <c:axId val="8078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090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400" dirty="0"/>
              <a:t>Количество заявлений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заявлений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61DA-4673-ADA6-54C851A8575C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61DA-4673-ADA6-54C851A8575C}"/>
              </c:ext>
            </c:extLst>
          </c:dPt>
          <c:cat>
            <c:strRef>
              <c:f>Лист1!$A$2:$A$4</c:f>
              <c:strCache>
                <c:ptCount val="3"/>
                <c:pt idx="0">
                  <c:v>Английский</c:v>
                </c:pt>
                <c:pt idx="1">
                  <c:v>Математика</c:v>
                </c:pt>
                <c:pt idx="2">
                  <c:v>Шахматы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78</c:v>
                </c:pt>
                <c:pt idx="1">
                  <c:v>72</c:v>
                </c:pt>
                <c:pt idx="2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1DA-4673-ADA6-54C851A857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39234544"/>
        <c:axId val="1639234960"/>
        <c:axId val="0"/>
      </c:bar3DChart>
      <c:catAx>
        <c:axId val="1639234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39234960"/>
        <c:crosses val="autoZero"/>
        <c:auto val="1"/>
        <c:lblAlgn val="ctr"/>
        <c:lblOffset val="100"/>
        <c:noMultiLvlLbl val="0"/>
      </c:catAx>
      <c:valAx>
        <c:axId val="1639234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392345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6509186351706036E-2"/>
          <c:y val="7.407407407407407E-2"/>
          <c:w val="0.87296303587051616"/>
          <c:h val="0.84237678623505396"/>
        </c:manualLayout>
      </c:layout>
      <c:scatterChart>
        <c:scatterStyle val="lineMarker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</c:v>
                </c:pt>
              </c:strCache>
            </c:strRef>
          </c:tx>
          <c:spPr>
            <a:ln w="3492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rgbClr val="FFFF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Лист1!$A$2:$A$11</c:f>
              <c:numCache>
                <c:formatCode>General</c:formatCode>
                <c:ptCount val="10"/>
                <c:pt idx="0">
                  <c:v>8</c:v>
                </c:pt>
                <c:pt idx="1">
                  <c:v>9</c:v>
                </c:pt>
                <c:pt idx="2">
                  <c:v>10</c:v>
                </c:pt>
                <c:pt idx="3">
                  <c:v>11</c:v>
                </c:pt>
                <c:pt idx="4">
                  <c:v>12</c:v>
                </c:pt>
                <c:pt idx="5">
                  <c:v>13</c:v>
                </c:pt>
                <c:pt idx="6">
                  <c:v>14</c:v>
                </c:pt>
                <c:pt idx="7">
                  <c:v>15</c:v>
                </c:pt>
                <c:pt idx="8">
                  <c:v>16</c:v>
                </c:pt>
                <c:pt idx="9">
                  <c:v>17</c:v>
                </c:pt>
              </c:numCache>
            </c:numRef>
          </c:xVal>
          <c:yVal>
            <c:numRef>
              <c:f>Лист1!$B$2:$B$11</c:f>
              <c:numCache>
                <c:formatCode>General</c:formatCode>
                <c:ptCount val="10"/>
                <c:pt idx="0">
                  <c:v>30</c:v>
                </c:pt>
                <c:pt idx="1">
                  <c:v>56</c:v>
                </c:pt>
                <c:pt idx="2">
                  <c:v>58</c:v>
                </c:pt>
                <c:pt idx="3">
                  <c:v>88</c:v>
                </c:pt>
                <c:pt idx="4">
                  <c:v>189</c:v>
                </c:pt>
                <c:pt idx="5">
                  <c:v>126</c:v>
                </c:pt>
                <c:pt idx="6">
                  <c:v>108</c:v>
                </c:pt>
                <c:pt idx="7">
                  <c:v>64</c:v>
                </c:pt>
                <c:pt idx="8">
                  <c:v>22</c:v>
                </c:pt>
                <c:pt idx="9">
                  <c:v>14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C2D-48BD-B229-7F9156E6068F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axId val="1840835392"/>
        <c:axId val="1840838720"/>
      </c:scatterChart>
      <c:valAx>
        <c:axId val="18408353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40838720"/>
        <c:crosses val="autoZero"/>
        <c:crossBetween val="midCat"/>
      </c:valAx>
      <c:valAx>
        <c:axId val="1840838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4083539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ru-RU" sz="2400" b="0" dirty="0"/>
              <a:t>МУЖСКИЕ ИМЕНА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4.8096147314502881E-2"/>
          <c:y val="9.5389647603107003E-2"/>
          <c:w val="0.8800121476939271"/>
          <c:h val="0.736897700880750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Лист1!$A$10</c:f>
              <c:strCache>
                <c:ptCount val="1"/>
                <c:pt idx="0">
                  <c:v>Кирилл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val>
            <c:numRef>
              <c:f>Лист1!$B$10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33-445A-8FB2-7C75650E950B}"/>
            </c:ext>
          </c:extLst>
        </c:ser>
        <c:ser>
          <c:idx val="1"/>
          <c:order val="1"/>
          <c:tx>
            <c:strRef>
              <c:f>Лист1!$A$11</c:f>
              <c:strCache>
                <c:ptCount val="1"/>
                <c:pt idx="0">
                  <c:v>Арсений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val>
            <c:numRef>
              <c:f>Лист1!$B$11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933-445A-8FB2-7C75650E950B}"/>
            </c:ext>
          </c:extLst>
        </c:ser>
        <c:ser>
          <c:idx val="2"/>
          <c:order val="2"/>
          <c:tx>
            <c:strRef>
              <c:f>Лист1!$A$12</c:f>
              <c:strCache>
                <c:ptCount val="1"/>
                <c:pt idx="0">
                  <c:v>Дмитрий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val>
            <c:numRef>
              <c:f>Лист1!$B$12</c:f>
              <c:numCache>
                <c:formatCode>General</c:formatCode>
                <c:ptCount val="1"/>
                <c:pt idx="0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933-445A-8FB2-7C75650E950B}"/>
            </c:ext>
          </c:extLst>
        </c:ser>
        <c:ser>
          <c:idx val="3"/>
          <c:order val="3"/>
          <c:tx>
            <c:strRef>
              <c:f>Лист1!$A$13</c:f>
              <c:strCache>
                <c:ptCount val="1"/>
                <c:pt idx="0">
                  <c:v>Иван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val>
            <c:numRef>
              <c:f>Лист1!$B$13</c:f>
              <c:numCache>
                <c:formatCode>General</c:formatCode>
                <c:ptCount val="1"/>
                <c:pt idx="0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933-445A-8FB2-7C75650E950B}"/>
            </c:ext>
          </c:extLst>
        </c:ser>
        <c:ser>
          <c:idx val="4"/>
          <c:order val="4"/>
          <c:tx>
            <c:strRef>
              <c:f>Лист1!$A$14</c:f>
              <c:strCache>
                <c:ptCount val="1"/>
                <c:pt idx="0">
                  <c:v>Максим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val>
            <c:numRef>
              <c:f>Лист1!$B$14</c:f>
              <c:numCache>
                <c:formatCode>General</c:formatCode>
                <c:ptCount val="1"/>
                <c:pt idx="0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933-445A-8FB2-7C75650E950B}"/>
            </c:ext>
          </c:extLst>
        </c:ser>
        <c:ser>
          <c:idx val="5"/>
          <c:order val="5"/>
          <c:tx>
            <c:strRef>
              <c:f>Лист1!$A$15</c:f>
              <c:strCache>
                <c:ptCount val="1"/>
                <c:pt idx="0">
                  <c:v>Егор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val>
            <c:numRef>
              <c:f>Лист1!$B$15</c:f>
              <c:numCache>
                <c:formatCode>General</c:formatCode>
                <c:ptCount val="1"/>
                <c:pt idx="0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933-445A-8FB2-7C75650E950B}"/>
            </c:ext>
          </c:extLst>
        </c:ser>
        <c:ser>
          <c:idx val="6"/>
          <c:order val="6"/>
          <c:tx>
            <c:strRef>
              <c:f>Лист1!$A$16</c:f>
              <c:strCache>
                <c:ptCount val="1"/>
                <c:pt idx="0">
                  <c:v>Артем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val>
            <c:numRef>
              <c:f>Лист1!$B$16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933-445A-8FB2-7C75650E950B}"/>
            </c:ext>
          </c:extLst>
        </c:ser>
        <c:ser>
          <c:idx val="7"/>
          <c:order val="7"/>
          <c:tx>
            <c:strRef>
              <c:f>Лист1!$A$17</c:f>
              <c:strCache>
                <c:ptCount val="1"/>
                <c:pt idx="0">
                  <c:v>Никита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val>
            <c:numRef>
              <c:f>Лист1!$B$17</c:f>
              <c:numCache>
                <c:formatCode>General</c:formatCode>
                <c:ptCount val="1"/>
                <c:pt idx="0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933-445A-8FB2-7C75650E95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89933055"/>
        <c:axId val="189935135"/>
      </c:barChart>
      <c:catAx>
        <c:axId val="1899330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9935135"/>
        <c:crosses val="autoZero"/>
        <c:auto val="1"/>
        <c:lblAlgn val="ctr"/>
        <c:lblOffset val="100"/>
        <c:noMultiLvlLbl val="0"/>
      </c:catAx>
      <c:valAx>
        <c:axId val="1899351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99330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9160580052917248E-2"/>
          <c:y val="0.86847643372911087"/>
          <c:w val="0.87804725055154198"/>
          <c:h val="0.1166541830957852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Лист1!$A$2:$A$8</cx:f>
        <cx:lvl ptCount="7">
          <cx:pt idx="0">Анастасия</cx:pt>
          <cx:pt idx="1">Алина</cx:pt>
          <cx:pt idx="2">Анна</cx:pt>
          <cx:pt idx="3">Дарья</cx:pt>
          <cx:pt idx="4">Виктория</cx:pt>
          <cx:pt idx="5">Арина </cx:pt>
        </cx:lvl>
      </cx:strDim>
      <cx:numDim type="size">
        <cx:f>Лист1!$B$2:$B$8</cx:f>
        <cx:lvl ptCount="7" formatCode="Основной">
          <cx:pt idx="0">21</cx:pt>
          <cx:pt idx="1">7</cx:pt>
          <cx:pt idx="2">7</cx:pt>
          <cx:pt idx="3">13</cx:pt>
          <cx:pt idx="4">9</cx:pt>
          <cx:pt idx="5">7</cx:pt>
        </cx:lvl>
      </cx:numDim>
    </cx:data>
  </cx:chartData>
  <cx:chart>
    <cx:title pos="t" align="ctr" overlay="0">
      <cx:tx>
        <cx:txData>
          <cx:v>ЖЕНСКИЕ ИМЕНА</cx:v>
        </cx:txData>
      </cx:tx>
      <cx:txPr>
        <a:bodyPr spcFirstLastPara="1" vertOverflow="ellipsis" horzOverflow="overflow" wrap="square" lIns="0" tIns="0" rIns="0" bIns="0" anchor="ctr" anchorCtr="1"/>
        <a:lstStyle/>
        <a:p>
          <a:pPr algn="ctr" rtl="0">
            <a:defRPr/>
          </a:pPr>
          <a:r>
            <a:rPr lang="ru-RU" sz="2400" b="0" i="0" u="none" strike="noStrike" baseline="0" dirty="0">
              <a:solidFill>
                <a:prstClr val="white">
                  <a:lumMod val="65000"/>
                  <a:lumOff val="35000"/>
                </a:prstClr>
              </a:solidFill>
              <a:latin typeface="Century Gothic" panose="020B0502020202020204"/>
            </a:rPr>
            <a:t>ЖЕНСКИЕ ИМЕНА</a:t>
          </a:r>
        </a:p>
      </cx:txPr>
    </cx:title>
    <cx:plotArea>
      <cx:plotAreaRegion>
        <cx:series layoutId="treemap" uniqueId="{EB55B013-D1CC-4BBD-AA13-D4007F2ABC1D}">
          <cx:tx>
            <cx:txData>
              <cx:f>Лист1!$B$1</cx:f>
              <cx:v>Количество</cx:v>
            </cx:txData>
          </cx:tx>
          <cx:dataLabels pos="inEnd"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 sz="2000">
                    <a:solidFill>
                      <a:schemeClr val="bg1"/>
                    </a:solidFill>
                  </a:defRPr>
                </a:pPr>
                <a:endParaRPr lang="ru-RU" sz="2000" b="0" i="0" u="none" strike="noStrike" baseline="0">
                  <a:solidFill>
                    <a:schemeClr val="bg1"/>
                  </a:solidFill>
                  <a:latin typeface="Century Gothic" panose="020B0502020202020204"/>
                </a:endParaRPr>
              </a:p>
            </cx:txPr>
            <cx:visibility seriesName="0" categoryName="1" value="0"/>
          </cx:dataLabels>
          <cx:dataId val="0"/>
          <cx:layoutPr>
            <cx:parentLabelLayout val="overlapping"/>
          </cx:layoutPr>
        </cx:series>
      </cx:plotAreaRegion>
    </cx:plotArea>
    <cx:legend pos="t" align="ctr" overlay="0"/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4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/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dk1">
            <a:lumMod val="60000"/>
            <a:lumOff val="4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/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94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/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dk1">
            <a:lumMod val="60000"/>
            <a:lumOff val="4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/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68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410">
  <cs:axisTitle>
    <cs:lnRef idx="0"/>
    <cs:fillRef idx="0"/>
    <cs:effectRef idx="0"/>
    <cs:fontRef idx="minor">
      <a:schemeClr val="tx1">
        <a:lumMod val="65000"/>
        <a:lumOff val="35000"/>
      </a:schemeClr>
    </cs:fontRef>
    <cs:spPr>
      <a:solidFill>
        <a:schemeClr val="bg1">
          <a:lumMod val="65000"/>
        </a:schemeClr>
      </a:solidFill>
      <a:ln w="19050">
        <a:solidFill>
          <a:schemeClr val="bg1"/>
        </a:solidFill>
      </a:ln>
    </cs:spPr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lt1"/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FB9CF-6B57-4E3A-BF33-27327B9AB69A}" type="datetimeFigureOut">
              <a:rPr lang="ru-RU" smtClean="0"/>
              <a:t>25.03.2021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E3670-7F2B-4CED-A40D-C44258BD8B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0062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FB9CF-6B57-4E3A-BF33-27327B9AB69A}" type="datetimeFigureOut">
              <a:rPr lang="ru-RU" smtClean="0"/>
              <a:t>25.03.2021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E3670-7F2B-4CED-A40D-C44258BD8B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9905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FB9CF-6B57-4E3A-BF33-27327B9AB69A}" type="datetimeFigureOut">
              <a:rPr lang="ru-RU" smtClean="0"/>
              <a:t>25.03.2021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E3670-7F2B-4CED-A40D-C44258BD8B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6287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FB9CF-6B57-4E3A-BF33-27327B9AB69A}" type="datetimeFigureOut">
              <a:rPr lang="ru-RU" smtClean="0"/>
              <a:t>25.03.2021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E3670-7F2B-4CED-A40D-C44258BD8B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3068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FB9CF-6B57-4E3A-BF33-27327B9AB69A}" type="datetimeFigureOut">
              <a:rPr lang="ru-RU" smtClean="0"/>
              <a:t>25.03.2021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E3670-7F2B-4CED-A40D-C44258BD8B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053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FB9CF-6B57-4E3A-BF33-27327B9AB69A}" type="datetimeFigureOut">
              <a:rPr lang="ru-RU" smtClean="0"/>
              <a:t>25.03.2021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E3670-7F2B-4CED-A40D-C44258BD8B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962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FB9CF-6B57-4E3A-BF33-27327B9AB69A}" type="datetimeFigureOut">
              <a:rPr lang="ru-RU" smtClean="0"/>
              <a:t>25.03.2021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E3670-7F2B-4CED-A40D-C44258BD8B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3021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FB9CF-6B57-4E3A-BF33-27327B9AB69A}" type="datetimeFigureOut">
              <a:rPr lang="ru-RU" smtClean="0"/>
              <a:t>25.03.2021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E3670-7F2B-4CED-A40D-C44258BD8B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3633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FB9CF-6B57-4E3A-BF33-27327B9AB69A}" type="datetimeFigureOut">
              <a:rPr lang="ru-RU" smtClean="0"/>
              <a:t>25.03.2021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E3670-7F2B-4CED-A40D-C44258BD8B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9476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FB9CF-6B57-4E3A-BF33-27327B9AB69A}" type="datetimeFigureOut">
              <a:rPr lang="ru-RU" smtClean="0"/>
              <a:t>25.03.2021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E3670-7F2B-4CED-A40D-C44258BD8B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1880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FB9CF-6B57-4E3A-BF33-27327B9AB69A}" type="datetimeFigureOut">
              <a:rPr lang="ru-RU" smtClean="0"/>
              <a:t>25.03.2021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E3670-7F2B-4CED-A40D-C44258BD8B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61063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FB9CF-6B57-4E3A-BF33-27327B9AB69A}" type="datetimeFigureOut">
              <a:rPr lang="ru-RU" smtClean="0"/>
              <a:t>25.03.2021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E3670-7F2B-4CED-A40D-C44258BD8B35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478648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FB9CF-6B57-4E3A-BF33-27327B9AB69A}" type="datetimeFigureOut">
              <a:rPr lang="ru-RU" smtClean="0"/>
              <a:t>25.03.2021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E3670-7F2B-4CED-A40D-C44258BD8B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6212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FB9CF-6B57-4E3A-BF33-27327B9AB69A}" type="datetimeFigureOut">
              <a:rPr lang="ru-RU" smtClean="0"/>
              <a:t>25.03.2021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E3670-7F2B-4CED-A40D-C44258BD8B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38729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FB9CF-6B57-4E3A-BF33-27327B9AB69A}" type="datetimeFigureOut">
              <a:rPr lang="ru-RU" smtClean="0"/>
              <a:t>25.03.2021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E3670-7F2B-4CED-A40D-C44258BD8B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54005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FB9CF-6B57-4E3A-BF33-27327B9AB69A}" type="datetimeFigureOut">
              <a:rPr lang="ru-RU" smtClean="0"/>
              <a:t>25.03.2021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E3670-7F2B-4CED-A40D-C44258BD8B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4005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FB9CF-6B57-4E3A-BF33-27327B9AB69A}" type="datetimeFigureOut">
              <a:rPr lang="ru-RU" smtClean="0"/>
              <a:t>25.03.2021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E3670-7F2B-4CED-A40D-C44258BD8B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7895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3CFB9CF-6B57-4E3A-BF33-27327B9AB69A}" type="datetimeFigureOut">
              <a:rPr lang="ru-RU" smtClean="0"/>
              <a:t>25.03.2021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9E3670-7F2B-4CED-A40D-C44258BD8B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281582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1670" y="893884"/>
            <a:ext cx="9545284" cy="3329581"/>
          </a:xfrm>
        </p:spPr>
        <p:txBody>
          <a:bodyPr/>
          <a:lstStyle/>
          <a:p>
            <a:pPr algn="ctr"/>
            <a:r>
              <a:rPr lang="ru-RU" dirty="0"/>
              <a:t>Диаграммы</a:t>
            </a:r>
            <a:br>
              <a:rPr lang="ru-RU" dirty="0"/>
            </a:br>
            <a:r>
              <a:rPr lang="ru-RU" sz="4000" dirty="0"/>
              <a:t>Статистическое исследование разных категорий обучающихся</a:t>
            </a:r>
            <a:br>
              <a:rPr lang="ru-RU" sz="4000" dirty="0"/>
            </a:br>
            <a:r>
              <a:rPr lang="ru-RU" sz="4000" dirty="0"/>
              <a:t>детского технопарка «Кванториум» с помощью диаграмм </a:t>
            </a:r>
            <a:r>
              <a:rPr lang="en-US" sz="4000" dirty="0"/>
              <a:t>MS Excel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33996" y="4971495"/>
            <a:ext cx="8843332" cy="1411549"/>
          </a:xfrm>
        </p:spPr>
        <p:txBody>
          <a:bodyPr>
            <a:normAutofit fontScale="70000" lnSpcReduction="20000"/>
          </a:bodyPr>
          <a:lstStyle/>
          <a:p>
            <a:endParaRPr lang="ru-RU" dirty="0"/>
          </a:p>
          <a:p>
            <a:r>
              <a:rPr lang="ru-RU" sz="2800" dirty="0"/>
              <a:t>Проект подготовил:</a:t>
            </a:r>
          </a:p>
          <a:p>
            <a:r>
              <a:rPr lang="ru-RU" sz="2800" dirty="0"/>
              <a:t>Куропятников ЕГОР,</a:t>
            </a:r>
            <a:r>
              <a:rPr lang="en-US" sz="2800" dirty="0"/>
              <a:t> </a:t>
            </a:r>
            <a:r>
              <a:rPr lang="ru-RU" sz="2800" dirty="0"/>
              <a:t>13 лет, группа 3</a:t>
            </a:r>
          </a:p>
          <a:p>
            <a:r>
              <a:rPr lang="ru-RU" sz="2800" dirty="0"/>
              <a:t>АНО </a:t>
            </a:r>
            <a:r>
              <a:rPr lang="ru-RU" sz="2800"/>
              <a:t>ДО «Детский </a:t>
            </a:r>
            <a:r>
              <a:rPr lang="ru-RU" sz="2800" dirty="0"/>
              <a:t>технопарк «КВАНТОРИУМ» г. БИРОБИДЖАН</a:t>
            </a:r>
          </a:p>
          <a:p>
            <a:endParaRPr lang="ru-RU" sz="2800" dirty="0"/>
          </a:p>
          <a:p>
            <a:endParaRPr lang="ru-RU" sz="8600" dirty="0"/>
          </a:p>
        </p:txBody>
      </p:sp>
    </p:spTree>
    <p:extLst>
      <p:ext uri="{BB962C8B-B14F-4D97-AF65-F5344CB8AC3E}">
        <p14:creationId xmlns:p14="http://schemas.microsoft.com/office/powerpoint/2010/main" val="3262490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7703" y="336668"/>
            <a:ext cx="9551516" cy="6007109"/>
          </a:xfrm>
        </p:spPr>
        <p:txBody>
          <a:bodyPr/>
          <a:lstStyle/>
          <a:p>
            <a:r>
              <a:rPr lang="ru-RU" sz="2600" b="1" u="sng" dirty="0"/>
              <a:t>ПРОБЛЕМА:</a:t>
            </a:r>
            <a:br>
              <a:rPr lang="ru-RU" sz="2600" dirty="0"/>
            </a:br>
            <a:r>
              <a:rPr lang="ru-RU" sz="2600" dirty="0"/>
              <a:t>НЕ ХВАТАЕТ МЕСТ ДЛЯ ОБУЧАЮЩИХСЯ ПРИ НАБОРЕ НА ОТДЕЛЬНЫЕ КВАНТУМЫ;</a:t>
            </a:r>
            <a:br>
              <a:rPr lang="ru-RU" sz="2600" dirty="0"/>
            </a:br>
            <a:br>
              <a:rPr lang="ru-RU" sz="2600" dirty="0"/>
            </a:br>
            <a:r>
              <a:rPr lang="ru-RU" sz="2600" b="1" u="sng" dirty="0"/>
              <a:t>ЦЕЛЬ: </a:t>
            </a:r>
            <a:br>
              <a:rPr lang="ru-RU" sz="2600" u="sng" dirty="0"/>
            </a:br>
            <a:r>
              <a:rPr lang="ru-RU" sz="2600" dirty="0"/>
              <a:t>ОПТИМИЗИРОВАТЬ ПРОЦЕСС ЗАЧИСЛЕНИЯ И РАСПРЕДЕЛЕНИЯ ПО ГРУППАМ;</a:t>
            </a:r>
            <a:br>
              <a:rPr lang="ru-RU" sz="2600" dirty="0"/>
            </a:br>
            <a:br>
              <a:rPr lang="ru-RU" sz="2600" dirty="0"/>
            </a:br>
            <a:r>
              <a:rPr lang="ru-RU" sz="2600" b="1" u="sng" dirty="0"/>
              <a:t>ЗАДАЧИ:</a:t>
            </a:r>
            <a:br>
              <a:rPr lang="ru-RU" sz="2600" dirty="0"/>
            </a:br>
            <a:r>
              <a:rPr lang="ru-RU" sz="2600" dirty="0"/>
              <a:t>- ОПРЕДЕЛИТЬ САМЫЙ ЧАСТО ВЫБИРАЕМЫЙ КВАНТУМ;</a:t>
            </a:r>
            <a:br>
              <a:rPr lang="ru-RU" sz="2600" dirty="0"/>
            </a:br>
            <a:r>
              <a:rPr lang="ru-RU" sz="2600" dirty="0"/>
              <a:t>- ПРОАНАЛИЗИРОВАТЬ АУДИТОРИЮ ОБУЧАЮЩИХСЯ КВАНТОРИУМА;</a:t>
            </a:r>
            <a:br>
              <a:rPr lang="ru-RU" sz="2600" dirty="0"/>
            </a:br>
            <a:r>
              <a:rPr lang="ru-RU" sz="2600" dirty="0"/>
              <a:t>-НАУЧИТЬСЯ СТРОИТЬ ДИАГРАММЫ В ПРОГРАММЕ </a:t>
            </a:r>
            <a:r>
              <a:rPr lang="en-US" sz="2600" dirty="0"/>
              <a:t>MS Ex</a:t>
            </a:r>
            <a:r>
              <a:rPr lang="ru-RU" sz="2600" dirty="0"/>
              <a:t>с</a:t>
            </a:r>
            <a:r>
              <a:rPr lang="en-US" sz="2600" dirty="0"/>
              <a:t>el</a:t>
            </a:r>
            <a:r>
              <a:rPr lang="ru-RU" sz="2600" dirty="0"/>
              <a:t>; </a:t>
            </a:r>
          </a:p>
        </p:txBody>
      </p:sp>
    </p:spTree>
    <p:extLst>
      <p:ext uri="{BB962C8B-B14F-4D97-AF65-F5344CB8AC3E}">
        <p14:creationId xmlns:p14="http://schemas.microsoft.com/office/powerpoint/2010/main" val="1676318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62686" y="668216"/>
            <a:ext cx="8825658" cy="4985238"/>
          </a:xfrm>
        </p:spPr>
        <p:txBody>
          <a:bodyPr/>
          <a:lstStyle/>
          <a:p>
            <a:br>
              <a:rPr lang="ru-RU" sz="3200" u="sng" dirty="0"/>
            </a:br>
            <a:br>
              <a:rPr lang="ru-RU" sz="3200" u="sng" dirty="0"/>
            </a:br>
            <a:br>
              <a:rPr lang="ru-RU" sz="3200" u="sng" dirty="0"/>
            </a:br>
            <a:endParaRPr lang="ru-RU" sz="2600" dirty="0"/>
          </a:p>
        </p:txBody>
      </p:sp>
      <p:sp>
        <p:nvSpPr>
          <p:cNvPr id="3" name="TextBox 2"/>
          <p:cNvSpPr txBox="1"/>
          <p:nvPr/>
        </p:nvSpPr>
        <p:spPr>
          <a:xfrm>
            <a:off x="1547446" y="562708"/>
            <a:ext cx="8302192" cy="5278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u="sng" dirty="0"/>
              <a:t>АКТУАЛЬНОСТЬ ПРОБЛЕМЫ</a:t>
            </a:r>
          </a:p>
          <a:p>
            <a:endParaRPr lang="ru-RU" dirty="0"/>
          </a:p>
          <a:p>
            <a:endParaRPr lang="ru-RU" dirty="0"/>
          </a:p>
          <a:p>
            <a:pPr lvl="0" algn="just">
              <a:lnSpc>
                <a:spcPct val="90000"/>
              </a:lnSpc>
              <a:spcBef>
                <a:spcPts val="1000"/>
              </a:spcBef>
            </a:pP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cs typeface="Times New Roman" panose="02020603050405020304" pitchFamily="18" charset="0"/>
              </a:rPr>
              <a:t>Современную жизнь сложно представить без применения метода представления данных в виде диаграмм. </a:t>
            </a:r>
          </a:p>
          <a:p>
            <a:pPr lvl="0" algn="just">
              <a:lnSpc>
                <a:spcPct val="90000"/>
              </a:lnSpc>
              <a:spcBef>
                <a:spcPts val="1000"/>
              </a:spcBef>
            </a:pP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cs typeface="Times New Roman" panose="02020603050405020304" pitchFamily="18" charset="0"/>
              </a:rPr>
              <a:t>Этот метод анализа является самой эффективной формой представления данных с точки зрения визуализации. Диаграммы позволяют мгновенно охватить и осмыслить совокупность показателей. </a:t>
            </a:r>
          </a:p>
          <a:p>
            <a:pPr lvl="0" algn="just">
              <a:lnSpc>
                <a:spcPct val="90000"/>
              </a:lnSpc>
              <a:spcBef>
                <a:spcPts val="1000"/>
              </a:spcBef>
            </a:pP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  <a:cs typeface="Times New Roman" panose="02020603050405020304" pitchFamily="18" charset="0"/>
              </a:rPr>
              <a:t>	Сегодня диаграммы прочно вошли в практическую работу экономистов, статистиков, работников учета, инженеров.</a:t>
            </a:r>
            <a:endParaRPr lang="ru-RU" sz="2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279345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8746" y="375828"/>
            <a:ext cx="9769598" cy="5277626"/>
          </a:xfrm>
        </p:spPr>
        <p:txBody>
          <a:bodyPr/>
          <a:lstStyle/>
          <a:p>
            <a:br>
              <a:rPr lang="ru-RU" sz="3200" u="sng" dirty="0"/>
            </a:br>
            <a:br>
              <a:rPr lang="ru-RU" sz="3200" u="sng" dirty="0"/>
            </a:br>
            <a:br>
              <a:rPr lang="ru-RU" sz="3200" u="sng" dirty="0"/>
            </a:br>
            <a:endParaRPr lang="ru-RU" sz="2600" dirty="0"/>
          </a:p>
        </p:txBody>
      </p:sp>
      <p:sp>
        <p:nvSpPr>
          <p:cNvPr id="3" name="TextBox 2"/>
          <p:cNvSpPr txBox="1"/>
          <p:nvPr/>
        </p:nvSpPr>
        <p:spPr>
          <a:xfrm>
            <a:off x="1758460" y="375828"/>
            <a:ext cx="4246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bg2">
                    <a:lumMod val="20000"/>
                    <a:lumOff val="80000"/>
                  </a:schemeClr>
                </a:solidFill>
                <a:latin typeface="+mj-lt"/>
                <a:cs typeface="Times New Roman" panose="02020603050405020304" pitchFamily="18" charset="0"/>
              </a:rPr>
              <a:t>ДИАГРАММА</a:t>
            </a:r>
            <a:endParaRPr lang="ru-RU" sz="3600" dirty="0">
              <a:solidFill>
                <a:schemeClr val="bg2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799" y="1740877"/>
            <a:ext cx="385103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>
                <a:latin typeface="+mj-lt"/>
                <a:cs typeface="Times New Roman" panose="02020603050405020304" pitchFamily="18" charset="0"/>
              </a:rPr>
              <a:t>(изображение, рисунок, чертёж) — графическое представление данных, позволяющее быстро оценить соотношение нескольких величин. </a:t>
            </a:r>
          </a:p>
        </p:txBody>
      </p:sp>
      <p:pic>
        <p:nvPicPr>
          <p:cNvPr id="5" name="Picture 2" descr="Диаграмма,значки,красочные,Диаграмма,знач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7333" y="1566311"/>
            <a:ext cx="6676571" cy="4220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45277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8746" y="375828"/>
            <a:ext cx="9769598" cy="5277626"/>
          </a:xfrm>
        </p:spPr>
        <p:txBody>
          <a:bodyPr/>
          <a:lstStyle/>
          <a:p>
            <a:br>
              <a:rPr lang="ru-RU" sz="3200" u="sng" dirty="0"/>
            </a:br>
            <a:br>
              <a:rPr lang="ru-RU" sz="3200" u="sng" dirty="0"/>
            </a:br>
            <a:br>
              <a:rPr lang="ru-RU" sz="3200" u="sng" dirty="0"/>
            </a:br>
            <a:endParaRPr lang="ru-RU" sz="2600" dirty="0"/>
          </a:p>
        </p:txBody>
      </p:sp>
      <p:sp>
        <p:nvSpPr>
          <p:cNvPr id="3" name="TextBox 2"/>
          <p:cNvSpPr txBox="1"/>
          <p:nvPr/>
        </p:nvSpPr>
        <p:spPr>
          <a:xfrm>
            <a:off x="1758460" y="375828"/>
            <a:ext cx="4246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bg2">
                    <a:lumMod val="20000"/>
                    <a:lumOff val="80000"/>
                  </a:schemeClr>
                </a:solidFill>
                <a:latin typeface="+mj-lt"/>
                <a:cs typeface="Times New Roman" panose="02020603050405020304" pitchFamily="18" charset="0"/>
              </a:rPr>
              <a:t>ГИСТОГРАММА</a:t>
            </a:r>
            <a:endParaRPr lang="ru-RU" sz="3600" dirty="0">
              <a:solidFill>
                <a:schemeClr val="bg2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0824" y="1239838"/>
            <a:ext cx="4897315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>
                <a:solidFill>
                  <a:schemeClr val="tx1">
                    <a:lumMod val="10000"/>
                  </a:schemeClr>
                </a:solidFill>
              </a:rPr>
              <a:t>	</a:t>
            </a:r>
            <a:r>
              <a:rPr lang="ru-RU" sz="2600" dirty="0"/>
              <a:t>Гистограммы – это столбчатые и линейчатые диаграммы. </a:t>
            </a:r>
          </a:p>
          <a:p>
            <a:pPr algn="just"/>
            <a:r>
              <a:rPr lang="ru-RU" sz="2600" dirty="0"/>
              <a:t>Они используются для демонстрации изменений данных за определенный период времени или для сравнения объектов. </a:t>
            </a:r>
          </a:p>
          <a:p>
            <a:pPr algn="just"/>
            <a:endParaRPr lang="ru-RU" sz="2600" dirty="0"/>
          </a:p>
          <a:p>
            <a:pPr algn="just"/>
            <a:r>
              <a:rPr lang="ru-RU" sz="2600" dirty="0"/>
              <a:t>На рисунке изображена </a:t>
            </a:r>
            <a:r>
              <a:rPr lang="ru-RU" sz="26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столбчатая диаграмма</a:t>
            </a:r>
            <a:r>
              <a:rPr lang="ru-RU" sz="2600" dirty="0"/>
              <a:t>.</a:t>
            </a:r>
          </a:p>
          <a:p>
            <a:pPr algn="just"/>
            <a:r>
              <a:rPr lang="ru-RU" sz="2200" dirty="0"/>
              <a:t>	</a:t>
            </a:r>
            <a:endParaRPr lang="ru-RU" sz="2000" dirty="0"/>
          </a:p>
        </p:txBody>
      </p:sp>
      <p:pic>
        <p:nvPicPr>
          <p:cNvPr id="6" name="Picture 2" descr="https://im2-tub-ru.yandex.net/i?id=81c7a66cd32567e2876f7c2da9d04e98&amp;n=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8463" y="1873188"/>
            <a:ext cx="6043567" cy="3665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81927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8746" y="375828"/>
            <a:ext cx="9769598" cy="5277626"/>
          </a:xfrm>
        </p:spPr>
        <p:txBody>
          <a:bodyPr/>
          <a:lstStyle/>
          <a:p>
            <a:br>
              <a:rPr lang="ru-RU" sz="3200" u="sng" dirty="0"/>
            </a:br>
            <a:br>
              <a:rPr lang="ru-RU" sz="3200" u="sng" dirty="0"/>
            </a:br>
            <a:br>
              <a:rPr lang="ru-RU" sz="3200" u="sng" dirty="0"/>
            </a:br>
            <a:endParaRPr lang="ru-RU" sz="2600" dirty="0"/>
          </a:p>
        </p:txBody>
      </p:sp>
      <p:sp>
        <p:nvSpPr>
          <p:cNvPr id="3" name="TextBox 2"/>
          <p:cNvSpPr txBox="1"/>
          <p:nvPr/>
        </p:nvSpPr>
        <p:spPr>
          <a:xfrm>
            <a:off x="1758460" y="375828"/>
            <a:ext cx="4246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bg2">
                    <a:lumMod val="20000"/>
                    <a:lumOff val="80000"/>
                  </a:schemeClr>
                </a:solidFill>
                <a:latin typeface="+mj-lt"/>
                <a:cs typeface="Times New Roman" panose="02020603050405020304" pitchFamily="18" charset="0"/>
              </a:rPr>
              <a:t>ГИСТОГРАММА</a:t>
            </a:r>
            <a:endParaRPr lang="ru-RU" sz="3600" dirty="0">
              <a:solidFill>
                <a:schemeClr val="bg2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7731" y="1337259"/>
            <a:ext cx="5161085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Линейчатая диаграмма</a:t>
            </a:r>
          </a:p>
          <a:p>
            <a:pPr algn="just"/>
            <a:endParaRPr lang="ru-RU" sz="28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algn="just"/>
            <a:r>
              <a:rPr lang="ru-RU" sz="2600" dirty="0"/>
              <a:t> единственный тип диаграмм, на которой данные изображаются горизонтально.</a:t>
            </a:r>
          </a:p>
          <a:p>
            <a:pPr algn="just"/>
            <a:r>
              <a:rPr lang="ru-RU" sz="2600" dirty="0"/>
              <a:t>Категории здесь отражены по вертикальной оси, а числовые значения по горизонтальной оси.</a:t>
            </a:r>
          </a:p>
          <a:p>
            <a:pPr algn="just"/>
            <a:endParaRPr lang="ru-RU" sz="2000" dirty="0"/>
          </a:p>
        </p:txBody>
      </p:sp>
      <p:pic>
        <p:nvPicPr>
          <p:cNvPr id="7" name="Picture 8" descr="Microsoft Office Excel. Интерфейс программы. Заполнение и редактирование ячейки. Форматирование данных. Типы данных (текст, числ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46"/>
          <a:stretch/>
        </p:blipFill>
        <p:spPr bwMode="auto">
          <a:xfrm>
            <a:off x="5750169" y="1485900"/>
            <a:ext cx="6177975" cy="4573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88246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8746" y="375828"/>
            <a:ext cx="9769598" cy="5277626"/>
          </a:xfrm>
        </p:spPr>
        <p:txBody>
          <a:bodyPr/>
          <a:lstStyle/>
          <a:p>
            <a:br>
              <a:rPr lang="ru-RU" sz="3200" u="sng" dirty="0"/>
            </a:br>
            <a:br>
              <a:rPr lang="ru-RU" sz="3200" u="sng" dirty="0"/>
            </a:br>
            <a:br>
              <a:rPr lang="ru-RU" sz="3200" u="sng" dirty="0"/>
            </a:br>
            <a:endParaRPr lang="ru-RU" sz="2600" dirty="0"/>
          </a:p>
        </p:txBody>
      </p:sp>
      <p:sp>
        <p:nvSpPr>
          <p:cNvPr id="3" name="TextBox 2"/>
          <p:cNvSpPr txBox="1"/>
          <p:nvPr/>
        </p:nvSpPr>
        <p:spPr>
          <a:xfrm>
            <a:off x="606669" y="221784"/>
            <a:ext cx="53984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bg2">
                    <a:lumMod val="20000"/>
                    <a:lumOff val="80000"/>
                  </a:schemeClr>
                </a:solidFill>
                <a:latin typeface="+mj-lt"/>
                <a:cs typeface="Times New Roman" panose="02020603050405020304" pitchFamily="18" charset="0"/>
              </a:rPr>
              <a:t>КРУГОВАЯ ДИАГРАММА</a:t>
            </a:r>
            <a:endParaRPr lang="ru-RU" sz="3600" dirty="0">
              <a:solidFill>
                <a:schemeClr val="bg2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768" y="1827574"/>
            <a:ext cx="5055576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>
                <a:solidFill>
                  <a:schemeClr val="tx1">
                    <a:lumMod val="10000"/>
                  </a:schemeClr>
                </a:solidFill>
              </a:rPr>
              <a:t>	</a:t>
            </a:r>
            <a:r>
              <a:rPr lang="ru-RU" sz="22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Круговая (секторная) диаграмма</a:t>
            </a:r>
            <a:r>
              <a:rPr lang="ru-RU" sz="2200" b="1" dirty="0"/>
              <a:t> </a:t>
            </a:r>
            <a:r>
              <a:rPr lang="ru-RU" sz="2200" dirty="0"/>
              <a:t>-  очень наглядно выражается кругом, который представляет всю совокупность.</a:t>
            </a:r>
          </a:p>
          <a:p>
            <a:pPr algn="just"/>
            <a:endParaRPr lang="ru-RU" sz="2200" dirty="0"/>
          </a:p>
          <a:p>
            <a:pPr algn="just"/>
            <a:r>
              <a:rPr lang="ru-RU" sz="2200" dirty="0"/>
              <a:t>Недостаток круговых диаграмм — малая ёмкость. Если частей диаграммы слишком много, её применение неэффективно. </a:t>
            </a:r>
          </a:p>
          <a:p>
            <a:pPr algn="just"/>
            <a:endParaRPr lang="ru-RU" sz="2200" dirty="0"/>
          </a:p>
          <a:p>
            <a:pPr algn="just"/>
            <a:endParaRPr lang="ru-RU" sz="2000" dirty="0"/>
          </a:p>
        </p:txBody>
      </p:sp>
      <p:pic>
        <p:nvPicPr>
          <p:cNvPr id="8" name="Picture 2" descr="C:\Users\User\Desktop\ячс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08431" y="1664080"/>
            <a:ext cx="6031801" cy="41434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165014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8746" y="375828"/>
            <a:ext cx="9769598" cy="5277626"/>
          </a:xfrm>
        </p:spPr>
        <p:txBody>
          <a:bodyPr/>
          <a:lstStyle/>
          <a:p>
            <a:br>
              <a:rPr lang="ru-RU" sz="3200" u="sng" dirty="0"/>
            </a:br>
            <a:br>
              <a:rPr lang="ru-RU" sz="3200" u="sng" dirty="0"/>
            </a:br>
            <a:br>
              <a:rPr lang="ru-RU" sz="3200" u="sng" dirty="0"/>
            </a:br>
            <a:endParaRPr lang="ru-RU" sz="2600" dirty="0"/>
          </a:p>
        </p:txBody>
      </p:sp>
      <p:sp>
        <p:nvSpPr>
          <p:cNvPr id="3" name="TextBox 2"/>
          <p:cNvSpPr txBox="1"/>
          <p:nvPr/>
        </p:nvSpPr>
        <p:spPr>
          <a:xfrm>
            <a:off x="606669" y="221784"/>
            <a:ext cx="29893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bg2">
                    <a:lumMod val="20000"/>
                    <a:lumOff val="80000"/>
                  </a:schemeClr>
                </a:solidFill>
                <a:latin typeface="+mj-lt"/>
                <a:cs typeface="Times New Roman" panose="02020603050405020304" pitchFamily="18" charset="0"/>
              </a:rPr>
              <a:t>КОЛЬЦЕВАЯ </a:t>
            </a:r>
            <a:endParaRPr lang="ru-RU" sz="3600" dirty="0">
              <a:solidFill>
                <a:schemeClr val="bg2">
                  <a:lumMod val="20000"/>
                  <a:lumOff val="80000"/>
                </a:schemeClr>
              </a:solidFill>
              <a:latin typeface="+mj-lt"/>
            </a:endParaRPr>
          </a:p>
        </p:txBody>
      </p:sp>
      <p:pic>
        <p:nvPicPr>
          <p:cNvPr id="7" name="Picture 2" descr="http://it.kgsu.ru/MSExcel/images/ris86_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2" t="2156" r="1987" b="1884"/>
          <a:stretch/>
        </p:blipFill>
        <p:spPr bwMode="auto">
          <a:xfrm>
            <a:off x="518746" y="1100089"/>
            <a:ext cx="3016178" cy="2698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0523" y="1966658"/>
            <a:ext cx="3380555" cy="270698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990134" y="1187217"/>
            <a:ext cx="39193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bg2">
                    <a:lumMod val="20000"/>
                    <a:lumOff val="80000"/>
                  </a:schemeClr>
                </a:solidFill>
                <a:latin typeface="+mj-lt"/>
                <a:cs typeface="Times New Roman" panose="02020603050405020304" pitchFamily="18" charset="0"/>
              </a:rPr>
              <a:t>РАДИАЛЬНАЯ </a:t>
            </a:r>
            <a:endParaRPr lang="ru-RU" sz="3600" dirty="0">
              <a:solidFill>
                <a:schemeClr val="bg2">
                  <a:lumMod val="20000"/>
                  <a:lumOff val="80000"/>
                </a:schemeClr>
              </a:solidFill>
              <a:latin typeface="+mj-lt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/>
          <a:srcRect l="1128" t="2300" r="1969" b="1903"/>
          <a:stretch/>
        </p:blipFill>
        <p:spPr>
          <a:xfrm>
            <a:off x="8078687" y="3481361"/>
            <a:ext cx="3528463" cy="291944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926288" y="2526579"/>
            <a:ext cx="39193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bg2">
                    <a:lumMod val="20000"/>
                    <a:lumOff val="80000"/>
                  </a:schemeClr>
                </a:solidFill>
                <a:latin typeface="+mj-lt"/>
                <a:cs typeface="Times New Roman" panose="02020603050405020304" pitchFamily="18" charset="0"/>
              </a:rPr>
              <a:t>ЛЕПЕСТКОВАЯ </a:t>
            </a:r>
            <a:endParaRPr lang="ru-RU" sz="3600" dirty="0">
              <a:solidFill>
                <a:schemeClr val="bg2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D90BFB8-F075-4A4F-8888-34034EDE0DBD}"/>
              </a:ext>
            </a:extLst>
          </p:cNvPr>
          <p:cNvSpPr txBox="1"/>
          <p:nvPr/>
        </p:nvSpPr>
        <p:spPr>
          <a:xfrm>
            <a:off x="7686314" y="156765"/>
            <a:ext cx="46475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u="sng" dirty="0">
                <a:solidFill>
                  <a:schemeClr val="bg2">
                    <a:lumMod val="20000"/>
                    <a:lumOff val="80000"/>
                  </a:schemeClr>
                </a:solidFill>
                <a:latin typeface="+mj-lt"/>
                <a:cs typeface="Times New Roman" panose="02020603050405020304" pitchFamily="18" charset="0"/>
              </a:rPr>
              <a:t>ДРУГИЕ ТИПЫ ДИАГРАММ</a:t>
            </a:r>
            <a:endParaRPr lang="ru-RU" sz="3000" u="sng" dirty="0">
              <a:solidFill>
                <a:schemeClr val="bg2">
                  <a:lumMod val="20000"/>
                  <a:lumOff val="8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706202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8746" y="375828"/>
            <a:ext cx="9769598" cy="5277626"/>
          </a:xfrm>
        </p:spPr>
        <p:txBody>
          <a:bodyPr/>
          <a:lstStyle/>
          <a:p>
            <a:br>
              <a:rPr lang="ru-RU" sz="3200" u="sng" dirty="0"/>
            </a:br>
            <a:br>
              <a:rPr lang="ru-RU" sz="3200" u="sng" dirty="0"/>
            </a:br>
            <a:br>
              <a:rPr lang="ru-RU" sz="3200" u="sng" dirty="0"/>
            </a:br>
            <a:endParaRPr lang="ru-RU" sz="2600" dirty="0"/>
          </a:p>
        </p:txBody>
      </p:sp>
      <p:sp>
        <p:nvSpPr>
          <p:cNvPr id="3" name="TextBox 2"/>
          <p:cNvSpPr txBox="1"/>
          <p:nvPr/>
        </p:nvSpPr>
        <p:spPr>
          <a:xfrm>
            <a:off x="342900" y="439870"/>
            <a:ext cx="3747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+mj-lt"/>
                <a:cs typeface="Times New Roman" panose="02020603050405020304" pitchFamily="18" charset="0"/>
              </a:rPr>
              <a:t>ПОВЕРХНОСТНАЯ</a:t>
            </a:r>
            <a:r>
              <a:rPr lang="ru-RU" sz="3600" dirty="0">
                <a:solidFill>
                  <a:schemeClr val="bg2">
                    <a:lumMod val="20000"/>
                    <a:lumOff val="80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endParaRPr lang="ru-RU" sz="3600" dirty="0">
              <a:solidFill>
                <a:schemeClr val="bg2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77146" y="1354471"/>
            <a:ext cx="35304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bg2">
                    <a:lumMod val="20000"/>
                    <a:lumOff val="80000"/>
                  </a:schemeClr>
                </a:solidFill>
                <a:latin typeface="+mj-lt"/>
                <a:cs typeface="Times New Roman" panose="02020603050405020304" pitchFamily="18" charset="0"/>
              </a:rPr>
              <a:t>ПУЗЫРЬКОВАЯ </a:t>
            </a:r>
            <a:endParaRPr lang="ru-RU" sz="3600" dirty="0">
              <a:solidFill>
                <a:schemeClr val="bg2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963911" y="2000802"/>
            <a:ext cx="39193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bg2">
                    <a:lumMod val="20000"/>
                    <a:lumOff val="80000"/>
                  </a:schemeClr>
                </a:solidFill>
                <a:latin typeface="+mj-lt"/>
                <a:cs typeface="Times New Roman" panose="02020603050405020304" pitchFamily="18" charset="0"/>
              </a:rPr>
              <a:t>ДИАГРАММЫ </a:t>
            </a:r>
          </a:p>
          <a:p>
            <a:r>
              <a:rPr lang="ru-RU" sz="3600" dirty="0">
                <a:solidFill>
                  <a:schemeClr val="bg2">
                    <a:lumMod val="20000"/>
                    <a:lumOff val="80000"/>
                  </a:schemeClr>
                </a:solidFill>
                <a:latin typeface="+mj-lt"/>
                <a:cs typeface="Times New Roman" panose="02020603050405020304" pitchFamily="18" charset="0"/>
              </a:rPr>
              <a:t>С ОБЛАСТЯМИ </a:t>
            </a:r>
            <a:endParaRPr lang="ru-RU" sz="3600" dirty="0">
              <a:solidFill>
                <a:schemeClr val="bg2">
                  <a:lumMod val="20000"/>
                  <a:lumOff val="80000"/>
                </a:schemeClr>
              </a:solidFill>
              <a:latin typeface="+mj-lt"/>
            </a:endParaRPr>
          </a:p>
        </p:txBody>
      </p:sp>
      <p:pic>
        <p:nvPicPr>
          <p:cNvPr id="12" name="Picture 2" descr="C:\Users\User\Desktop\ыво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900" y="1515285"/>
            <a:ext cx="3744540" cy="299871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Picture 2" descr="C:\Users\User\Desktop\ш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77169" y="2329962"/>
            <a:ext cx="3168725" cy="35538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" name="Picture 2" descr="C:\Users\User\Desktop\яы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132930" y="3401410"/>
            <a:ext cx="3472916" cy="32279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75B3ECF-1DB4-4154-9115-169B62639E50}"/>
              </a:ext>
            </a:extLst>
          </p:cNvPr>
          <p:cNvSpPr txBox="1"/>
          <p:nvPr/>
        </p:nvSpPr>
        <p:spPr>
          <a:xfrm>
            <a:off x="7544445" y="87681"/>
            <a:ext cx="46475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u="sng" dirty="0">
                <a:solidFill>
                  <a:schemeClr val="bg2">
                    <a:lumMod val="20000"/>
                    <a:lumOff val="80000"/>
                  </a:schemeClr>
                </a:solidFill>
                <a:latin typeface="+mj-lt"/>
                <a:cs typeface="Times New Roman" panose="02020603050405020304" pitchFamily="18" charset="0"/>
              </a:rPr>
              <a:t>ДРУГИЕ ТИПЫ ДИАГРАММ</a:t>
            </a:r>
            <a:endParaRPr lang="ru-RU" sz="3000" u="sng" dirty="0">
              <a:solidFill>
                <a:schemeClr val="bg2">
                  <a:lumMod val="20000"/>
                  <a:lumOff val="8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954903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8746" y="375828"/>
            <a:ext cx="9769598" cy="1445681"/>
          </a:xfrm>
        </p:spPr>
        <p:txBody>
          <a:bodyPr/>
          <a:lstStyle/>
          <a:p>
            <a:br>
              <a:rPr lang="ru-RU" sz="3200" u="sng" dirty="0"/>
            </a:br>
            <a:br>
              <a:rPr lang="ru-RU" sz="3200" u="sng" dirty="0"/>
            </a:br>
            <a:br>
              <a:rPr lang="ru-RU" sz="3200" u="sng" dirty="0"/>
            </a:br>
            <a:endParaRPr lang="ru-RU" sz="2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75B3ECF-1DB4-4154-9115-169B62639E50}"/>
              </a:ext>
            </a:extLst>
          </p:cNvPr>
          <p:cNvSpPr txBox="1"/>
          <p:nvPr/>
        </p:nvSpPr>
        <p:spPr>
          <a:xfrm>
            <a:off x="612559" y="590837"/>
            <a:ext cx="86565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cs typeface="Times New Roman" panose="02020603050405020304" pitchFamily="18" charset="0"/>
              </a:rPr>
              <a:t>ПОСТРОЕНИЕ ДИАГРАММЫ В ПРОГРАММЕ </a:t>
            </a:r>
            <a:r>
              <a:rPr lang="en-US" sz="3000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cs typeface="Times New Roman" panose="02020603050405020304" pitchFamily="18" charset="0"/>
              </a:rPr>
              <a:t>MS Excel</a:t>
            </a:r>
            <a:r>
              <a:rPr lang="ru-RU" sz="3000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cs typeface="Times New Roman" panose="02020603050405020304" pitchFamily="18" charset="0"/>
              </a:rPr>
              <a:t>: пошаговая инструкция.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79D914E-6078-43C9-9B05-5C8998D1B6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990" y="3414908"/>
            <a:ext cx="3857625" cy="30765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08DDA1E-39A6-40C5-938A-27356E3DA378}"/>
              </a:ext>
            </a:extLst>
          </p:cNvPr>
          <p:cNvSpPr txBox="1"/>
          <p:nvPr/>
        </p:nvSpPr>
        <p:spPr>
          <a:xfrm>
            <a:off x="612559" y="1821509"/>
            <a:ext cx="38173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800" dirty="0">
              <a:solidFill>
                <a:schemeClr val="bg2">
                  <a:lumMod val="20000"/>
                  <a:lumOff val="80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ru-RU" sz="2200" dirty="0">
                <a:solidFill>
                  <a:schemeClr val="bg2">
                    <a:lumMod val="20000"/>
                    <a:lumOff val="80000"/>
                  </a:schemeClr>
                </a:solidFill>
                <a:latin typeface="+mj-lt"/>
                <a:cs typeface="Times New Roman" panose="02020603050405020304" pitchFamily="18" charset="0"/>
              </a:rPr>
              <a:t>Создаем таблицу в </a:t>
            </a:r>
            <a:r>
              <a:rPr lang="en-US" sz="2200" dirty="0">
                <a:solidFill>
                  <a:schemeClr val="bg2">
                    <a:lumMod val="20000"/>
                    <a:lumOff val="80000"/>
                  </a:schemeClr>
                </a:solidFill>
                <a:latin typeface="+mj-lt"/>
                <a:cs typeface="Times New Roman" panose="02020603050405020304" pitchFamily="18" charset="0"/>
              </a:rPr>
              <a:t>Excel </a:t>
            </a:r>
            <a:r>
              <a:rPr lang="ru-RU" sz="2200" dirty="0">
                <a:solidFill>
                  <a:schemeClr val="bg2">
                    <a:lumMod val="20000"/>
                    <a:lumOff val="80000"/>
                  </a:schemeClr>
                </a:solidFill>
                <a:latin typeface="+mj-lt"/>
                <a:cs typeface="Times New Roman" panose="02020603050405020304" pitchFamily="18" charset="0"/>
              </a:rPr>
              <a:t>с данными.</a:t>
            </a:r>
          </a:p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79BAF07-D411-4AB2-8868-C46A4FF4A9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3185" y="3414908"/>
            <a:ext cx="3801005" cy="305795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3289BC2-6E82-4911-9850-6B6F2B071B75}"/>
              </a:ext>
            </a:extLst>
          </p:cNvPr>
          <p:cNvSpPr txBox="1"/>
          <p:nvPr/>
        </p:nvSpPr>
        <p:spPr>
          <a:xfrm>
            <a:off x="6903185" y="2021563"/>
            <a:ext cx="41577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Century Gothic" panose="020B0502020202020204" pitchFamily="34" charset="0"/>
              </a:rPr>
              <a:t>2.     Выделяем область значений A1:B5, которые необходимо презентовать в виде диаграммы.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2095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8746" y="375828"/>
            <a:ext cx="9769598" cy="1445681"/>
          </a:xfrm>
        </p:spPr>
        <p:txBody>
          <a:bodyPr/>
          <a:lstStyle/>
          <a:p>
            <a:br>
              <a:rPr lang="ru-RU" sz="3200" u="sng" dirty="0"/>
            </a:br>
            <a:br>
              <a:rPr lang="ru-RU" sz="3200" u="sng" dirty="0"/>
            </a:br>
            <a:br>
              <a:rPr lang="ru-RU" sz="3200" u="sng" dirty="0"/>
            </a:br>
            <a:endParaRPr lang="ru-RU" sz="2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8DDA1E-39A6-40C5-938A-27356E3DA378}"/>
              </a:ext>
            </a:extLst>
          </p:cNvPr>
          <p:cNvSpPr txBox="1"/>
          <p:nvPr/>
        </p:nvSpPr>
        <p:spPr>
          <a:xfrm>
            <a:off x="923277" y="928957"/>
            <a:ext cx="748387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800" dirty="0">
              <a:solidFill>
                <a:schemeClr val="bg2">
                  <a:lumMod val="20000"/>
                  <a:lumOff val="80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r>
              <a:rPr lang="ru-RU" sz="2600" b="0" i="0" dirty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Century Gothic" panose="020B0502020202020204" pitchFamily="34" charset="0"/>
              </a:rPr>
              <a:t>3. На вкладке «Вставка» выбираем тип диаграммы, например, гистограмма.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6B1440A-24D7-41CE-961B-9E7B91F526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520" y="3275619"/>
            <a:ext cx="8905875" cy="153352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CA807C0-97FF-4B8E-A322-38CD226B7C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4782" y="2375507"/>
            <a:ext cx="2266950" cy="3333750"/>
          </a:xfrm>
          <a:prstGeom prst="rect">
            <a:avLst/>
          </a:prstGeom>
        </p:spPr>
      </p:pic>
      <p:sp>
        <p:nvSpPr>
          <p:cNvPr id="10" name="Стрелка: вправо 9">
            <a:extLst>
              <a:ext uri="{FF2B5EF4-FFF2-40B4-BE49-F238E27FC236}">
                <a16:creationId xmlns:a16="http://schemas.microsoft.com/office/drawing/2014/main" id="{D6E4E0DE-CE52-4B2C-B0B7-B3F02788005D}"/>
              </a:ext>
            </a:extLst>
          </p:cNvPr>
          <p:cNvSpPr/>
          <p:nvPr/>
        </p:nvSpPr>
        <p:spPr>
          <a:xfrm rot="5400000">
            <a:off x="6929770" y="3300353"/>
            <a:ext cx="711764" cy="3786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53998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8746" y="375828"/>
            <a:ext cx="9769598" cy="1445681"/>
          </a:xfrm>
        </p:spPr>
        <p:txBody>
          <a:bodyPr/>
          <a:lstStyle/>
          <a:p>
            <a:br>
              <a:rPr lang="ru-RU" sz="3200" u="sng" dirty="0"/>
            </a:br>
            <a:br>
              <a:rPr lang="ru-RU" sz="3200" u="sng" dirty="0"/>
            </a:br>
            <a:br>
              <a:rPr lang="ru-RU" sz="3200" u="sng" dirty="0"/>
            </a:br>
            <a:endParaRPr lang="ru-RU" sz="2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8DDA1E-39A6-40C5-938A-27356E3DA378}"/>
              </a:ext>
            </a:extLst>
          </p:cNvPr>
          <p:cNvSpPr txBox="1"/>
          <p:nvPr/>
        </p:nvSpPr>
        <p:spPr>
          <a:xfrm>
            <a:off x="932155" y="1055594"/>
            <a:ext cx="471404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800" dirty="0">
              <a:solidFill>
                <a:schemeClr val="bg2">
                  <a:lumMod val="20000"/>
                  <a:lumOff val="80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</a:rPr>
              <a:t>4</a:t>
            </a:r>
            <a:r>
              <a:rPr lang="ru-RU" sz="2000" b="0" i="0" dirty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Century Gothic" panose="020B0502020202020204" pitchFamily="34" charset="0"/>
              </a:rPr>
              <a:t>. 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</a:rPr>
              <a:t>После выбора определенного вида диаграммы автоматически получаем результат.</a:t>
            </a:r>
            <a:endParaRPr lang="ru-RU" sz="2000" b="0" i="0" dirty="0">
              <a:solidFill>
                <a:schemeClr val="bg2">
                  <a:lumMod val="20000"/>
                  <a:lumOff val="80000"/>
                </a:schemeClr>
              </a:solidFill>
              <a:effectLst/>
              <a:latin typeface="Century Gothic" panose="020B0502020202020204" pitchFamily="34" charset="0"/>
            </a:endParaRPr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888A8A78-3F76-40A5-A436-D7298194C12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6025584"/>
              </p:ext>
            </p:extLst>
          </p:nvPr>
        </p:nvGraphicFramePr>
        <p:xfrm>
          <a:off x="612559" y="3120402"/>
          <a:ext cx="4572000" cy="33617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8990FCA-8708-457D-A36C-857228C9E3D5}"/>
              </a:ext>
            </a:extLst>
          </p:cNvPr>
          <p:cNvSpPr txBox="1"/>
          <p:nvPr/>
        </p:nvSpPr>
        <p:spPr>
          <a:xfrm>
            <a:off x="6545803" y="1240260"/>
            <a:ext cx="43580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5. Теперь можно изменить внешний вид диаграммы и название, поработав в меню «Конструктор».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4711112-08BA-4DD2-8E3C-20902C1C55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2942" y="3120402"/>
            <a:ext cx="4972374" cy="3361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2365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8746" y="375828"/>
            <a:ext cx="9769598" cy="1445681"/>
          </a:xfrm>
        </p:spPr>
        <p:txBody>
          <a:bodyPr/>
          <a:lstStyle/>
          <a:p>
            <a:br>
              <a:rPr lang="ru-RU" sz="3200" u="sng" dirty="0"/>
            </a:br>
            <a:br>
              <a:rPr lang="ru-RU" sz="3200" u="sng" dirty="0"/>
            </a:br>
            <a:br>
              <a:rPr lang="ru-RU" sz="3200" u="sng" dirty="0"/>
            </a:br>
            <a:endParaRPr lang="ru-RU" sz="2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8990FCA-8708-457D-A36C-857228C9E3D5}"/>
              </a:ext>
            </a:extLst>
          </p:cNvPr>
          <p:cNvSpPr txBox="1"/>
          <p:nvPr/>
        </p:nvSpPr>
        <p:spPr>
          <a:xfrm>
            <a:off x="1032767" y="1498343"/>
            <a:ext cx="4358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5. Изменим название диаграммы и внешний вид.</a:t>
            </a: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888A8A78-3F76-40A5-A436-D7298194C12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4749475"/>
              </p:ext>
            </p:extLst>
          </p:nvPr>
        </p:nvGraphicFramePr>
        <p:xfrm>
          <a:off x="1032768" y="3142849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888A8A78-3F76-40A5-A436-D7298194C12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3710531"/>
              </p:ext>
            </p:extLst>
          </p:nvPr>
        </p:nvGraphicFramePr>
        <p:xfrm>
          <a:off x="6881675" y="3093945"/>
          <a:ext cx="4572000" cy="28410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0491342F-A50B-4335-8F9B-ADF65340DBB9}"/>
              </a:ext>
            </a:extLst>
          </p:cNvPr>
          <p:cNvSpPr txBox="1"/>
          <p:nvPr/>
        </p:nvSpPr>
        <p:spPr>
          <a:xfrm>
            <a:off x="6658214" y="1430891"/>
            <a:ext cx="50150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6. Добавим название осей и «легенду»</a:t>
            </a:r>
            <a:r>
              <a:rPr lang="en-US" dirty="0"/>
              <a:t>.</a:t>
            </a:r>
            <a:r>
              <a:rPr lang="ru-RU" dirty="0"/>
              <a:t> </a:t>
            </a:r>
            <a:r>
              <a:rPr lang="ru-RU" i="0" dirty="0">
                <a:effectLst/>
              </a:rPr>
              <a:t>Легенда содержит названия рядов и пример их оформления</a:t>
            </a:r>
            <a:r>
              <a:rPr lang="en-US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88076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8746" y="375828"/>
            <a:ext cx="9769598" cy="5277626"/>
          </a:xfrm>
        </p:spPr>
        <p:txBody>
          <a:bodyPr/>
          <a:lstStyle/>
          <a:p>
            <a:br>
              <a:rPr lang="ru-RU" sz="3200" u="sng" dirty="0"/>
            </a:br>
            <a:br>
              <a:rPr lang="ru-RU" sz="3200" u="sng" dirty="0"/>
            </a:br>
            <a:br>
              <a:rPr lang="ru-RU" sz="3200" u="sng" dirty="0"/>
            </a:br>
            <a:endParaRPr lang="ru-RU" sz="2600" dirty="0"/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B7C5E816-9475-4592-AE47-BFA79B314DE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0293542"/>
              </p:ext>
            </p:extLst>
          </p:nvPr>
        </p:nvGraphicFramePr>
        <p:xfrm>
          <a:off x="4325643" y="912644"/>
          <a:ext cx="7189433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52931AA8-A028-44D1-91F2-7AAB752B7EC7}"/>
              </a:ext>
            </a:extLst>
          </p:cNvPr>
          <p:cNvSpPr txBox="1"/>
          <p:nvPr/>
        </p:nvSpPr>
        <p:spPr>
          <a:xfrm>
            <a:off x="518746" y="458956"/>
            <a:ext cx="3524435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В 2020 году в детском технопарке «Кванториум» </a:t>
            </a:r>
          </a:p>
          <a:p>
            <a:r>
              <a:rPr lang="ru-RU" sz="2000" dirty="0"/>
              <a:t>г. Биробиджана было зарегистрировано около </a:t>
            </a:r>
          </a:p>
          <a:p>
            <a:r>
              <a:rPr lang="en-US" sz="2000" dirty="0"/>
              <a:t>828</a:t>
            </a:r>
            <a:r>
              <a:rPr lang="ru-RU" sz="2000" dirty="0"/>
              <a:t> заявок на обучение.</a:t>
            </a:r>
          </a:p>
          <a:p>
            <a:endParaRPr lang="ru-RU" sz="2000" dirty="0"/>
          </a:p>
          <a:p>
            <a:r>
              <a:rPr lang="ru-RU" sz="2000" dirty="0"/>
              <a:t>Распределение по количеству заявлений</a:t>
            </a:r>
          </a:p>
          <a:p>
            <a:r>
              <a:rPr lang="ru-RU" sz="2000" dirty="0"/>
              <a:t>на </a:t>
            </a:r>
            <a:r>
              <a:rPr lang="ru-RU" sz="2000" dirty="0" err="1"/>
              <a:t>квантумы</a:t>
            </a:r>
            <a:r>
              <a:rPr lang="ru-RU" sz="2000" dirty="0"/>
              <a:t>:</a:t>
            </a:r>
          </a:p>
          <a:p>
            <a:endParaRPr lang="ru-RU" sz="2000" b="1" dirty="0"/>
          </a:p>
          <a:p>
            <a:pPr marL="457200" indent="-457200">
              <a:buAutoNum type="arabicPeriod"/>
            </a:pPr>
            <a:r>
              <a:rPr lang="ru-RU" sz="2000" b="1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Промробоквантум</a:t>
            </a:r>
            <a:endParaRPr lang="ru-RU" sz="2000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457200" indent="-457200">
              <a:buAutoNum type="arabicPeriod"/>
            </a:pPr>
            <a:r>
              <a:rPr lang="en-US" sz="20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IT-</a:t>
            </a:r>
            <a:r>
              <a:rPr lang="ru-RU" sz="20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квантум</a:t>
            </a:r>
          </a:p>
          <a:p>
            <a:pPr marL="457200" indent="-457200">
              <a:buAutoNum type="arabicPeriod"/>
            </a:pPr>
            <a:r>
              <a:rPr lang="en-US" sz="20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VR</a:t>
            </a:r>
            <a:r>
              <a:rPr lang="ru-RU" sz="20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/</a:t>
            </a:r>
            <a:r>
              <a:rPr lang="en-US" sz="20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AR-</a:t>
            </a:r>
            <a:r>
              <a:rPr lang="ru-RU" sz="20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квантум</a:t>
            </a:r>
          </a:p>
          <a:p>
            <a:pPr marL="457200" indent="-457200">
              <a:buAutoNum type="arabicPeriod"/>
            </a:pPr>
            <a:r>
              <a:rPr lang="ru-RU" sz="2000" dirty="0"/>
              <a:t>Хайтек</a:t>
            </a:r>
          </a:p>
          <a:p>
            <a:pPr marL="457200" indent="-457200">
              <a:buAutoNum type="arabicPeriod"/>
            </a:pPr>
            <a:r>
              <a:rPr lang="ru-RU" sz="2000" dirty="0" err="1"/>
              <a:t>Энерджиквантум</a:t>
            </a:r>
            <a:endParaRPr lang="ru-RU" sz="2000" dirty="0"/>
          </a:p>
          <a:p>
            <a:pPr marL="457200" indent="-457200">
              <a:buAutoNum type="arabicPeriod"/>
            </a:pPr>
            <a:r>
              <a:rPr lang="ru-RU" sz="2000" dirty="0"/>
              <a:t>Геоквантум</a:t>
            </a:r>
          </a:p>
          <a:p>
            <a:pPr marL="457200" indent="-457200">
              <a:buAutoNum type="arabicPeriod"/>
            </a:pPr>
            <a:r>
              <a:rPr lang="ru-RU" sz="2000" dirty="0"/>
              <a:t>Хайтек-Дизайн</a:t>
            </a:r>
          </a:p>
          <a:p>
            <a:pPr marL="457200" indent="-457200">
              <a:buAutoNum type="arabicPeriod"/>
            </a:pPr>
            <a:endParaRPr lang="ru-RU" sz="2000" dirty="0"/>
          </a:p>
          <a:p>
            <a:pPr marL="457200" indent="-457200">
              <a:buAutoNum type="arabicPeriod"/>
            </a:pPr>
            <a:endParaRPr lang="ru-RU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88C28D-2EB9-4BF0-A0DA-9DFC0EAF5885}"/>
              </a:ext>
            </a:extLst>
          </p:cNvPr>
          <p:cNvSpPr txBox="1"/>
          <p:nvPr/>
        </p:nvSpPr>
        <p:spPr>
          <a:xfrm>
            <a:off x="4731360" y="316468"/>
            <a:ext cx="564467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ТИП ДИАГРАММЫ - КРУГОВАЯ</a:t>
            </a:r>
          </a:p>
        </p:txBody>
      </p:sp>
    </p:spTree>
    <p:extLst>
      <p:ext uri="{BB962C8B-B14F-4D97-AF65-F5344CB8AC3E}">
        <p14:creationId xmlns:p14="http://schemas.microsoft.com/office/powerpoint/2010/main" val="7733850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8746" y="375828"/>
            <a:ext cx="9769598" cy="5277626"/>
          </a:xfrm>
        </p:spPr>
        <p:txBody>
          <a:bodyPr/>
          <a:lstStyle/>
          <a:p>
            <a:br>
              <a:rPr lang="ru-RU" sz="3200" u="sng" dirty="0"/>
            </a:br>
            <a:br>
              <a:rPr lang="ru-RU" sz="3200" u="sng" dirty="0"/>
            </a:br>
            <a:br>
              <a:rPr lang="ru-RU" sz="3200" u="sng" dirty="0"/>
            </a:br>
            <a:endParaRPr lang="ru-RU" sz="2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931AA8-A028-44D1-91F2-7AAB752B7EC7}"/>
              </a:ext>
            </a:extLst>
          </p:cNvPr>
          <p:cNvSpPr txBox="1"/>
          <p:nvPr/>
        </p:nvSpPr>
        <p:spPr>
          <a:xfrm>
            <a:off x="518746" y="1429591"/>
            <a:ext cx="380299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В технопарке 3/4 обучающихся – мальчики.</a:t>
            </a:r>
          </a:p>
          <a:p>
            <a:endParaRPr lang="ru-RU" sz="2200" dirty="0"/>
          </a:p>
          <a:p>
            <a:r>
              <a:rPr lang="ru-RU" sz="2200" dirty="0"/>
              <a:t>Кванториум готовит будущих инженеров различных профилей, поэтому такая статистика неудивительна.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88C28D-2EB9-4BF0-A0DA-9DFC0EAF5885}"/>
              </a:ext>
            </a:extLst>
          </p:cNvPr>
          <p:cNvSpPr txBox="1"/>
          <p:nvPr/>
        </p:nvSpPr>
        <p:spPr>
          <a:xfrm>
            <a:off x="2915392" y="394476"/>
            <a:ext cx="73729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ТИП ДИАГРАММЫ – ОБЪЕМНАЯ КРУГОВАЯ</a:t>
            </a:r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B40EAEB1-E047-42F7-B29B-33CBF9B8E10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5553894"/>
              </p:ext>
            </p:extLst>
          </p:nvPr>
        </p:nvGraphicFramePr>
        <p:xfrm>
          <a:off x="4998128" y="1463040"/>
          <a:ext cx="6318983" cy="45527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885043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8746" y="375828"/>
            <a:ext cx="9769598" cy="5277626"/>
          </a:xfrm>
        </p:spPr>
        <p:txBody>
          <a:bodyPr/>
          <a:lstStyle/>
          <a:p>
            <a:br>
              <a:rPr lang="ru-RU" sz="3200" u="sng" dirty="0"/>
            </a:br>
            <a:br>
              <a:rPr lang="ru-RU" sz="3200" u="sng" dirty="0"/>
            </a:br>
            <a:br>
              <a:rPr lang="ru-RU" sz="3200" u="sng" dirty="0"/>
            </a:br>
            <a:endParaRPr lang="ru-RU" sz="2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931AA8-A028-44D1-91F2-7AAB752B7EC7}"/>
              </a:ext>
            </a:extLst>
          </p:cNvPr>
          <p:cNvSpPr txBox="1"/>
          <p:nvPr/>
        </p:nvSpPr>
        <p:spPr>
          <a:xfrm>
            <a:off x="518746" y="1429591"/>
            <a:ext cx="380299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В диаграмме может быть несколько параметров.</a:t>
            </a:r>
          </a:p>
          <a:p>
            <a:endParaRPr lang="ru-RU" sz="2200" dirty="0"/>
          </a:p>
          <a:p>
            <a:r>
              <a:rPr lang="ru-RU" sz="2200" dirty="0"/>
              <a:t>Например, данная диаграмма показывает зависимость трех параметров: количество, пол и возраст обучающихся.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88C28D-2EB9-4BF0-A0DA-9DFC0EAF5885}"/>
              </a:ext>
            </a:extLst>
          </p:cNvPr>
          <p:cNvSpPr txBox="1"/>
          <p:nvPr/>
        </p:nvSpPr>
        <p:spPr>
          <a:xfrm>
            <a:off x="4478019" y="376627"/>
            <a:ext cx="569588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ТИП ДИАГРАММЫ - СТОЛБЧАТАЯ</a:t>
            </a: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805C65AD-0833-42ED-A3B2-2DBD6A30480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4227759"/>
              </p:ext>
            </p:extLst>
          </p:nvPr>
        </p:nvGraphicFramePr>
        <p:xfrm>
          <a:off x="4570396" y="1429590"/>
          <a:ext cx="6508282" cy="46824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672339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8747" y="375828"/>
            <a:ext cx="3902334" cy="5277626"/>
          </a:xfrm>
        </p:spPr>
        <p:txBody>
          <a:bodyPr/>
          <a:lstStyle/>
          <a:p>
            <a:br>
              <a:rPr lang="ru-RU" sz="3200" u="sng" dirty="0"/>
            </a:br>
            <a:br>
              <a:rPr lang="ru-RU" sz="3200" u="sng" dirty="0"/>
            </a:br>
            <a:br>
              <a:rPr lang="ru-RU" sz="3200" u="sng" dirty="0"/>
            </a:br>
            <a:endParaRPr lang="ru-RU" sz="2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931AA8-A028-44D1-91F2-7AAB752B7EC7}"/>
              </a:ext>
            </a:extLst>
          </p:cNvPr>
          <p:cNvSpPr txBox="1"/>
          <p:nvPr/>
        </p:nvSpPr>
        <p:spPr>
          <a:xfrm>
            <a:off x="648069" y="497150"/>
            <a:ext cx="3524435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dirty="0"/>
          </a:p>
          <a:p>
            <a:r>
              <a:rPr lang="ru-RU" sz="2400" dirty="0"/>
              <a:t>Распределение по количеству заявлений</a:t>
            </a:r>
          </a:p>
          <a:p>
            <a:r>
              <a:rPr lang="ru-RU" sz="2400" dirty="0"/>
              <a:t>на дополнительные</a:t>
            </a:r>
          </a:p>
          <a:p>
            <a:r>
              <a:rPr lang="ru-RU" sz="2400" dirty="0"/>
              <a:t>образовательные программы:</a:t>
            </a:r>
          </a:p>
          <a:p>
            <a:endParaRPr lang="ru-RU" sz="2400" dirty="0"/>
          </a:p>
          <a:p>
            <a:pPr marL="457200" indent="-457200">
              <a:buAutoNum type="arabicPeriod"/>
            </a:pPr>
            <a:r>
              <a:rPr lang="ru-RU" sz="2400" dirty="0"/>
              <a:t>Английский</a:t>
            </a:r>
          </a:p>
          <a:p>
            <a:pPr marL="457200" indent="-457200">
              <a:buAutoNum type="arabicPeriod"/>
            </a:pPr>
            <a:r>
              <a:rPr lang="ru-RU" sz="2400" dirty="0"/>
              <a:t>Математика</a:t>
            </a:r>
          </a:p>
          <a:p>
            <a:pPr marL="457200" indent="-457200">
              <a:buAutoNum type="arabicPeriod"/>
            </a:pPr>
            <a:r>
              <a:rPr lang="ru-RU" sz="2400" dirty="0"/>
              <a:t>Шахматы</a:t>
            </a:r>
          </a:p>
          <a:p>
            <a:endParaRPr lang="ru-RU" sz="2000" dirty="0"/>
          </a:p>
          <a:p>
            <a:pPr marL="457200" indent="-457200">
              <a:buAutoNum type="arabicPeriod"/>
            </a:pPr>
            <a:endParaRPr lang="ru-RU" sz="2000" dirty="0"/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CBEDE8A9-6863-4859-8B05-43F771633E7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33730"/>
              </p:ext>
            </p:extLst>
          </p:nvPr>
        </p:nvGraphicFramePr>
        <p:xfrm>
          <a:off x="4731360" y="1541897"/>
          <a:ext cx="6514730" cy="4686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0BF3138-129D-498C-811F-EC5B2D2E4895}"/>
              </a:ext>
            </a:extLst>
          </p:cNvPr>
          <p:cNvSpPr txBox="1"/>
          <p:nvPr/>
        </p:nvSpPr>
        <p:spPr>
          <a:xfrm>
            <a:off x="4731359" y="316468"/>
            <a:ext cx="5346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ТИП ДИАГРАММЫ – ОБЪЕМНАЯ СТОЛБЧАТАЯ</a:t>
            </a:r>
          </a:p>
        </p:txBody>
      </p:sp>
    </p:spTree>
    <p:extLst>
      <p:ext uri="{BB962C8B-B14F-4D97-AF65-F5344CB8AC3E}">
        <p14:creationId xmlns:p14="http://schemas.microsoft.com/office/powerpoint/2010/main" val="11719114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8747" y="375828"/>
            <a:ext cx="3902334" cy="5277626"/>
          </a:xfrm>
        </p:spPr>
        <p:txBody>
          <a:bodyPr/>
          <a:lstStyle/>
          <a:p>
            <a:br>
              <a:rPr lang="ru-RU" sz="3200" u="sng" dirty="0"/>
            </a:br>
            <a:br>
              <a:rPr lang="ru-RU" sz="3200" u="sng" dirty="0"/>
            </a:br>
            <a:br>
              <a:rPr lang="ru-RU" sz="3200" u="sng" dirty="0"/>
            </a:br>
            <a:endParaRPr lang="ru-RU" sz="2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931AA8-A028-44D1-91F2-7AAB752B7EC7}"/>
              </a:ext>
            </a:extLst>
          </p:cNvPr>
          <p:cNvSpPr txBox="1"/>
          <p:nvPr/>
        </p:nvSpPr>
        <p:spPr>
          <a:xfrm>
            <a:off x="648069" y="497150"/>
            <a:ext cx="3524435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dirty="0"/>
          </a:p>
          <a:p>
            <a:r>
              <a:rPr lang="ru-RU" sz="2400" dirty="0"/>
              <a:t>Распределение количества </a:t>
            </a:r>
          </a:p>
          <a:p>
            <a:r>
              <a:rPr lang="ru-RU" sz="2400" dirty="0"/>
              <a:t>обучающихся в зависимости от возраста:</a:t>
            </a:r>
          </a:p>
          <a:p>
            <a:endParaRPr lang="ru-RU" sz="2400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457200" indent="-457200">
              <a:buAutoNum type="arabicPeriod"/>
            </a:pPr>
            <a:r>
              <a:rPr lang="ru-RU" sz="24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12 лет -189</a:t>
            </a:r>
          </a:p>
          <a:p>
            <a:pPr marL="457200" indent="-457200">
              <a:buAutoNum type="arabicPeriod"/>
            </a:pPr>
            <a:r>
              <a:rPr lang="ru-RU" sz="24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13 лет - 126</a:t>
            </a:r>
          </a:p>
          <a:p>
            <a:pPr marL="457200" indent="-457200">
              <a:buAutoNum type="arabicPeriod"/>
            </a:pPr>
            <a:r>
              <a:rPr lang="ru-RU" sz="24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14 лет – 108</a:t>
            </a:r>
          </a:p>
          <a:p>
            <a:pPr marL="457200" indent="-457200">
              <a:buAutoNum type="arabicPeriod"/>
            </a:pPr>
            <a:r>
              <a:rPr lang="ru-RU" sz="2400" dirty="0"/>
              <a:t>11 лет – 88</a:t>
            </a:r>
          </a:p>
          <a:p>
            <a:pPr marL="457200" indent="-457200">
              <a:buAutoNum type="arabicPeriod"/>
            </a:pPr>
            <a:r>
              <a:rPr lang="ru-RU" sz="2400" dirty="0"/>
              <a:t>15 лет – 64</a:t>
            </a:r>
          </a:p>
          <a:p>
            <a:pPr marL="457200" indent="-457200">
              <a:buAutoNum type="arabicPeriod"/>
            </a:pPr>
            <a:r>
              <a:rPr lang="ru-RU" sz="2400" dirty="0"/>
              <a:t>16 лет – 22</a:t>
            </a:r>
          </a:p>
          <a:p>
            <a:pPr marL="457200" indent="-457200">
              <a:buAutoNum type="arabicPeriod"/>
            </a:pPr>
            <a:r>
              <a:rPr lang="ru-RU" sz="2400" dirty="0"/>
              <a:t>17 лет - 14</a:t>
            </a:r>
          </a:p>
          <a:p>
            <a:endParaRPr lang="ru-RU" sz="2000" dirty="0"/>
          </a:p>
          <a:p>
            <a:pPr marL="457200" indent="-457200">
              <a:buAutoNum type="arabicPeriod"/>
            </a:pPr>
            <a:endParaRPr lang="ru-RU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BF3138-129D-498C-811F-EC5B2D2E4895}"/>
              </a:ext>
            </a:extLst>
          </p:cNvPr>
          <p:cNvSpPr txBox="1"/>
          <p:nvPr/>
        </p:nvSpPr>
        <p:spPr>
          <a:xfrm>
            <a:off x="4731360" y="316468"/>
            <a:ext cx="4678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ТИП ДИАГРАММЫ - ГРАФИК</a:t>
            </a:r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B89E8D36-B954-4438-8AEB-48FA785545D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4871180"/>
              </p:ext>
            </p:extLst>
          </p:nvPr>
        </p:nvGraphicFramePr>
        <p:xfrm>
          <a:off x="4847209" y="1757779"/>
          <a:ext cx="6409676" cy="4323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021656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8747" y="375828"/>
            <a:ext cx="3902334" cy="5277626"/>
          </a:xfrm>
        </p:spPr>
        <p:txBody>
          <a:bodyPr/>
          <a:lstStyle/>
          <a:p>
            <a:br>
              <a:rPr lang="ru-RU" sz="3200" u="sng" dirty="0"/>
            </a:br>
            <a:br>
              <a:rPr lang="ru-RU" sz="3200" u="sng" dirty="0"/>
            </a:br>
            <a:br>
              <a:rPr lang="ru-RU" sz="3200" u="sng" dirty="0"/>
            </a:br>
            <a:endParaRPr lang="ru-RU" sz="2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931AA8-A028-44D1-91F2-7AAB752B7EC7}"/>
              </a:ext>
            </a:extLst>
          </p:cNvPr>
          <p:cNvSpPr txBox="1"/>
          <p:nvPr/>
        </p:nvSpPr>
        <p:spPr>
          <a:xfrm>
            <a:off x="648069" y="497150"/>
            <a:ext cx="3524435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dirty="0"/>
          </a:p>
          <a:p>
            <a:endParaRPr lang="ru-RU" sz="2400" dirty="0"/>
          </a:p>
          <a:p>
            <a:r>
              <a:rPr lang="ru-RU" sz="2400" dirty="0"/>
              <a:t>Самое распространенное женское имя среди обучающихся Кванториума - </a:t>
            </a:r>
            <a:r>
              <a:rPr lang="ru-RU" sz="24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Анастасия</a:t>
            </a:r>
          </a:p>
          <a:p>
            <a:endParaRPr lang="ru-RU" sz="2000" dirty="0"/>
          </a:p>
          <a:p>
            <a:pPr marL="457200" indent="-457200">
              <a:buAutoNum type="arabicPeriod"/>
            </a:pPr>
            <a:endParaRPr lang="ru-RU" sz="2000" dirty="0"/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6" name="Диаграмма 5">
                <a:extLst>
                  <a:ext uri="{FF2B5EF4-FFF2-40B4-BE49-F238E27FC236}">
                    <a16:creationId xmlns:a16="http://schemas.microsoft.com/office/drawing/2014/main" id="{A5D1E97D-31CC-4D7A-800D-CA500B1CB6CD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426486184"/>
                  </p:ext>
                </p:extLst>
              </p:nvPr>
            </p:nvGraphicFramePr>
            <p:xfrm>
              <a:off x="4714043" y="1263907"/>
              <a:ext cx="6829888" cy="5277625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6" name="Диаграмма 5">
                <a:extLst>
                  <a:ext uri="{FF2B5EF4-FFF2-40B4-BE49-F238E27FC236}">
                    <a16:creationId xmlns:a16="http://schemas.microsoft.com/office/drawing/2014/main" id="{A5D1E97D-31CC-4D7A-800D-CA500B1CB6C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714043" y="1263907"/>
                <a:ext cx="6829888" cy="5277625"/>
              </a:xfrm>
              <a:prstGeom prst="rect">
                <a:avLst/>
              </a:prstGeom>
            </p:spPr>
          </p:pic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24525453-960B-4CB3-B97D-AB4FC0D57CF4}"/>
              </a:ext>
            </a:extLst>
          </p:cNvPr>
          <p:cNvSpPr txBox="1"/>
          <p:nvPr/>
        </p:nvSpPr>
        <p:spPr>
          <a:xfrm>
            <a:off x="5335480" y="304462"/>
            <a:ext cx="4305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ТИП ДИАГРАММЫ - ДЕРЕВО</a:t>
            </a:r>
          </a:p>
        </p:txBody>
      </p:sp>
    </p:spTree>
    <p:extLst>
      <p:ext uri="{BB962C8B-B14F-4D97-AF65-F5344CB8AC3E}">
        <p14:creationId xmlns:p14="http://schemas.microsoft.com/office/powerpoint/2010/main" val="12757739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8747" y="375828"/>
            <a:ext cx="3902334" cy="5277626"/>
          </a:xfrm>
        </p:spPr>
        <p:txBody>
          <a:bodyPr/>
          <a:lstStyle/>
          <a:p>
            <a:br>
              <a:rPr lang="ru-RU" sz="3200" u="sng" dirty="0"/>
            </a:br>
            <a:br>
              <a:rPr lang="ru-RU" sz="3200" u="sng" dirty="0"/>
            </a:br>
            <a:br>
              <a:rPr lang="ru-RU" sz="3200" u="sng" dirty="0"/>
            </a:br>
            <a:endParaRPr lang="ru-RU" sz="2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931AA8-A028-44D1-91F2-7AAB752B7EC7}"/>
              </a:ext>
            </a:extLst>
          </p:cNvPr>
          <p:cNvSpPr txBox="1"/>
          <p:nvPr/>
        </p:nvSpPr>
        <p:spPr>
          <a:xfrm>
            <a:off x="349686" y="685800"/>
            <a:ext cx="3524435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dirty="0"/>
          </a:p>
          <a:p>
            <a:endParaRPr lang="ru-RU" sz="2400" dirty="0"/>
          </a:p>
          <a:p>
            <a:r>
              <a:rPr lang="ru-RU" sz="2400" dirty="0"/>
              <a:t>Самое распространенное мужское имя среди обучающихся Кванториума – </a:t>
            </a:r>
          </a:p>
          <a:p>
            <a:r>
              <a:rPr lang="ru-RU" sz="24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Никита</a:t>
            </a:r>
          </a:p>
          <a:p>
            <a:endParaRPr lang="ru-RU" sz="2000" dirty="0"/>
          </a:p>
          <a:p>
            <a:pPr marL="457200" indent="-457200">
              <a:buAutoNum type="arabicPeriod"/>
            </a:pPr>
            <a:endParaRPr lang="ru-RU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525453-960B-4CB3-B97D-AB4FC0D57CF4}"/>
              </a:ext>
            </a:extLst>
          </p:cNvPr>
          <p:cNvSpPr txBox="1"/>
          <p:nvPr/>
        </p:nvSpPr>
        <p:spPr>
          <a:xfrm>
            <a:off x="4731360" y="316468"/>
            <a:ext cx="50074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ТИП ДИАГРАММЫ - СТОЛБЧАТАЯ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A2E6DCEB-CC6A-4F66-B059-CD6D5B86BB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6099820"/>
              </p:ext>
            </p:extLst>
          </p:nvPr>
        </p:nvGraphicFramePr>
        <p:xfrm>
          <a:off x="4301826" y="1266598"/>
          <a:ext cx="6536220" cy="5274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562409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33915" y="2547891"/>
            <a:ext cx="9545284" cy="2891815"/>
          </a:xfrm>
        </p:spPr>
        <p:txBody>
          <a:bodyPr/>
          <a:lstStyle/>
          <a:p>
            <a:pPr algn="ctr"/>
            <a:r>
              <a:rPr lang="ru-RU" dirty="0"/>
              <a:t>Вывод</a:t>
            </a:r>
            <a:br>
              <a:rPr lang="ru-RU" dirty="0"/>
            </a:br>
            <a:br>
              <a:rPr lang="ru-RU" dirty="0"/>
            </a:br>
            <a:r>
              <a:rPr lang="ru-RU" sz="3000" dirty="0"/>
              <a:t>Методы данного статистического исследования разных категорий обучающихся</a:t>
            </a:r>
            <a:br>
              <a:rPr lang="ru-RU" sz="3000" dirty="0"/>
            </a:br>
            <a:r>
              <a:rPr lang="ru-RU" sz="3000" dirty="0"/>
              <a:t>можно использовать для </a:t>
            </a:r>
            <a:r>
              <a:rPr lang="en-US" sz="3000" dirty="0"/>
              <a:t>SMM-</a:t>
            </a:r>
            <a:r>
              <a:rPr lang="ru-RU" sz="3000" dirty="0"/>
              <a:t>продвижения образовательных услуг в социальных сетях и для исследований категорий обучающихся других образовательных организаций</a:t>
            </a:r>
            <a:r>
              <a:rPr lang="en-US" sz="3000" dirty="0"/>
              <a:t>.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30664239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375</TotalTime>
  <Words>676</Words>
  <Application>Microsoft Office PowerPoint</Application>
  <PresentationFormat>Широкоэкранный</PresentationFormat>
  <Paragraphs>134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5" baseType="lpstr">
      <vt:lpstr>Arial</vt:lpstr>
      <vt:lpstr>Century Gothic</vt:lpstr>
      <vt:lpstr>Wingdings 3</vt:lpstr>
      <vt:lpstr>Ион</vt:lpstr>
      <vt:lpstr>Диаграммы Статистическое исследование разных категорий обучающихся детского технопарка «Кванториум» с помощью диаграмм MS Excel</vt:lpstr>
      <vt:lpstr>ПРОБЛЕМА: НЕ ХВАТАЕТ МЕСТ ДЛЯ ОБУЧАЮЩИХСЯ ПРИ НАБОРЕ НА ОТДЕЛЬНЫЕ КВАНТУМЫ;  ЦЕЛЬ:  ОПТИМИЗИРОВАТЬ ПРОЦЕСС ЗАЧИСЛЕНИЯ И РАСПРЕДЕЛЕНИЯ ПО ГРУППАМ;  ЗАДАЧИ: - ОПРЕДЕЛИТЬ САМЫЙ ЧАСТО ВЫБИРАЕМЫЙ КВАНТУМ; - ПРОАНАЛИЗИРОВАТЬ АУДИТОРИЮ ОБУЧАЮЩИХСЯ КВАНТОРИУМА; -НАУЧИТЬСЯ СТРОИТЬ ДИАГРАММЫ В ПРОГРАММЕ MS Exсel;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Вывод  Методы данного статистического исследования разных категорий обучающихся можно использовать для SMM-продвижения образовательных услуг в социальных сетях и для исследований категорий обучающихся других образовательных организаций.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Диаграммы. Статистическое исследование разных категорий обучающихся с помощью диаграмм.</dc:title>
  <dc:creator>robo_3</dc:creator>
  <cp:lastModifiedBy>Алексей Нефедов</cp:lastModifiedBy>
  <cp:revision>39</cp:revision>
  <dcterms:created xsi:type="dcterms:W3CDTF">2020-12-18T05:06:48Z</dcterms:created>
  <dcterms:modified xsi:type="dcterms:W3CDTF">2021-03-25T11:27:48Z</dcterms:modified>
</cp:coreProperties>
</file>